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92" r:id="rId5"/>
    <p:sldId id="294" r:id="rId6"/>
    <p:sldId id="297" r:id="rId7"/>
    <p:sldId id="288" r:id="rId8"/>
    <p:sldId id="309" r:id="rId9"/>
    <p:sldId id="310" r:id="rId10"/>
    <p:sldId id="313" r:id="rId11"/>
    <p:sldId id="314" r:id="rId12"/>
    <p:sldId id="317" r:id="rId13"/>
    <p:sldId id="318" r:id="rId14"/>
    <p:sldId id="315" r:id="rId15"/>
    <p:sldId id="316" r:id="rId16"/>
    <p:sldId id="320" r:id="rId17"/>
    <p:sldId id="319" r:id="rId18"/>
    <p:sldId id="311" r:id="rId19"/>
    <p:sldId id="304" r:id="rId20"/>
    <p:sldId id="275" r:id="rId21"/>
    <p:sldId id="298" r:id="rId22"/>
    <p:sldId id="303" r:id="rId23"/>
    <p:sldId id="301" r:id="rId24"/>
    <p:sldId id="302" r:id="rId25"/>
    <p:sldId id="306" r:id="rId26"/>
    <p:sldId id="276" r:id="rId27"/>
    <p:sldId id="307" r:id="rId28"/>
    <p:sldId id="308" r:id="rId29"/>
    <p:sldId id="289"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92"/>
    <a:srgbClr val="AEC2D8"/>
    <a:srgbClr val="98432A"/>
    <a:srgbClr val="D84400"/>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634"/>
  </p:normalViewPr>
  <p:slideViewPr>
    <p:cSldViewPr snapToGrid="0" showGuides="1">
      <p:cViewPr varScale="1">
        <p:scale>
          <a:sx n="82" d="100"/>
          <a:sy n="82" d="100"/>
        </p:scale>
        <p:origin x="720" y="72"/>
      </p:cViewPr>
      <p:guideLst>
        <p:guide orient="horz" pos="1536"/>
        <p:guide pos="312"/>
      </p:guideLst>
    </p:cSldViewPr>
  </p:slideViewPr>
  <p:outlineViewPr>
    <p:cViewPr>
      <p:scale>
        <a:sx n="33" d="100"/>
        <a:sy n="33" d="100"/>
      </p:scale>
      <p:origin x="0" y="-1616"/>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10/31/2025</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87834D1B-A726-18FB-799A-8294A1FE8A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9" name="Date Placeholder 8">
            <a:extLst>
              <a:ext uri="{FF2B5EF4-FFF2-40B4-BE49-F238E27FC236}">
                <a16:creationId xmlns:a16="http://schemas.microsoft.com/office/drawing/2014/main" id="{063B9152-B336-5993-1C67-48946279B0E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253B2-FD87-4AAE-AF69-14FE02FB4D05}" type="datetimeFigureOut">
              <a:rPr lang="en-US" smtClean="0"/>
              <a:t>10/31/2025</a:t>
            </a:fld>
            <a:endParaRPr lang="en-US"/>
          </a:p>
        </p:txBody>
      </p:sp>
      <p:sp>
        <p:nvSpPr>
          <p:cNvPr id="10" name="Notes Placeholder 9">
            <a:extLst>
              <a:ext uri="{FF2B5EF4-FFF2-40B4-BE49-F238E27FC236}">
                <a16:creationId xmlns:a16="http://schemas.microsoft.com/office/drawing/2014/main" id="{598999B6-0E65-F457-D4BF-F96BE9F9A9A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976FEA9E-549C-DA0D-8B3C-832BF1072B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EDBB3-C345-4EAB-AB5D-9FB3AF589CFF}" type="slidenum">
              <a:rPr lang="en-US" smtClean="0"/>
              <a:t>‹#›</a:t>
            </a:fld>
            <a:endParaRPr lang="en-US"/>
          </a:p>
        </p:txBody>
      </p:sp>
      <p:sp>
        <p:nvSpPr>
          <p:cNvPr id="12" name="Slide Image Placeholder 11">
            <a:extLst>
              <a:ext uri="{FF2B5EF4-FFF2-40B4-BE49-F238E27FC236}">
                <a16:creationId xmlns:a16="http://schemas.microsoft.com/office/drawing/2014/main" id="{F627E2FE-9CC2-836E-40FC-1A1183B951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3" name="Footer Placeholder 12">
            <a:extLst>
              <a:ext uri="{FF2B5EF4-FFF2-40B4-BE49-F238E27FC236}">
                <a16:creationId xmlns:a16="http://schemas.microsoft.com/office/drawing/2014/main" id="{413B0C97-27B2-A894-9DEA-82E460C91F1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643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a:t>
            </a:fld>
            <a:endParaRPr lang="en-US" altLang="zh-CN" noProof="0" dirty="0"/>
          </a:p>
        </p:txBody>
      </p:sp>
    </p:spTree>
    <p:extLst>
      <p:ext uri="{BB962C8B-B14F-4D97-AF65-F5344CB8AC3E}">
        <p14:creationId xmlns:p14="http://schemas.microsoft.com/office/powerpoint/2010/main" val="319311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4</a:t>
            </a:fld>
            <a:endParaRPr lang="en-US" altLang="zh-CN" noProof="0" dirty="0"/>
          </a:p>
        </p:txBody>
      </p:sp>
    </p:spTree>
    <p:extLst>
      <p:ext uri="{BB962C8B-B14F-4D97-AF65-F5344CB8AC3E}">
        <p14:creationId xmlns:p14="http://schemas.microsoft.com/office/powerpoint/2010/main" val="407446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17</a:t>
            </a:fld>
            <a:endParaRPr lang="en-US" altLang="zh-CN" noProof="0" dirty="0"/>
          </a:p>
        </p:txBody>
      </p:sp>
    </p:spTree>
    <p:extLst>
      <p:ext uri="{BB962C8B-B14F-4D97-AF65-F5344CB8AC3E}">
        <p14:creationId xmlns:p14="http://schemas.microsoft.com/office/powerpoint/2010/main" val="258486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23</a:t>
            </a:fld>
            <a:endParaRPr lang="en-US" altLang="zh-CN" noProof="0" dirty="0"/>
          </a:p>
        </p:txBody>
      </p:sp>
    </p:spTree>
    <p:extLst>
      <p:ext uri="{BB962C8B-B14F-4D97-AF65-F5344CB8AC3E}">
        <p14:creationId xmlns:p14="http://schemas.microsoft.com/office/powerpoint/2010/main" val="339063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24</a:t>
            </a:fld>
            <a:endParaRPr lang="en-US" altLang="zh-CN" noProof="0" dirty="0"/>
          </a:p>
        </p:txBody>
      </p:sp>
    </p:spTree>
    <p:extLst>
      <p:ext uri="{BB962C8B-B14F-4D97-AF65-F5344CB8AC3E}">
        <p14:creationId xmlns:p14="http://schemas.microsoft.com/office/powerpoint/2010/main" val="131376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25</a:t>
            </a:fld>
            <a:endParaRPr lang="en-US" altLang="zh-CN" noProof="0" dirty="0"/>
          </a:p>
        </p:txBody>
      </p:sp>
    </p:spTree>
    <p:extLst>
      <p:ext uri="{BB962C8B-B14F-4D97-AF65-F5344CB8AC3E}">
        <p14:creationId xmlns:p14="http://schemas.microsoft.com/office/powerpoint/2010/main" val="270964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26</a:t>
            </a:fld>
            <a:endParaRPr lang="en-US" altLang="zh-CN" noProof="0" dirty="0"/>
          </a:p>
        </p:txBody>
      </p:sp>
    </p:spTree>
    <p:extLst>
      <p:ext uri="{BB962C8B-B14F-4D97-AF65-F5344CB8AC3E}">
        <p14:creationId xmlns:p14="http://schemas.microsoft.com/office/powerpoint/2010/main" val="141690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p>
            <a:r>
              <a:rPr lang="en-US" noProof="0" dirty="0"/>
              <a:t>Presentation Title</a:t>
            </a:r>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dirty="0"/>
              <a:t>Presentation Title</a:t>
            </a:r>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p>
            <a:r>
              <a:rPr lang="en-US" noProof="0" dirty="0"/>
              <a:t>Presentation Title</a:t>
            </a:r>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noProof="0"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noProof="0"/>
              <a:t>Click icon to add picture</a:t>
            </a:r>
            <a:endParaRPr lang="en-US" altLang="zh-CN"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p>
            <a:r>
              <a:rPr lang="en-US" noProof="0"/>
              <a:t>Click to edit Master title style</a:t>
            </a:r>
            <a:endParaRPr lang="en-US" noProof="0"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noProof="0"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anchor="ctr">
            <a:noAutofit/>
          </a:bodyPr>
          <a:lstStyle>
            <a:lvl1pPr marL="0" indent="0" algn="ctr">
              <a:buNone/>
              <a:defRPr>
                <a:solidFill>
                  <a:schemeClr val="bg1"/>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p>
            <a:r>
              <a:rPr lang="en-US" noProof="0" dirty="0"/>
              <a:t>Presentation Title</a:t>
            </a:r>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p>
            <a:r>
              <a:rPr lang="en-US" noProof="0"/>
              <a:t>Click to edit Master title style</a:t>
            </a:r>
            <a:endParaRPr lang="en-US" noProof="0"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dirty="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r>
              <a:rPr lang="en-US" noProof="0" dirty="0"/>
              <a:t>Presentation Title</a:t>
            </a:r>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p>
            <a:r>
              <a:rPr lang="en-US"/>
              <a:t>Click to edit Master title style</a:t>
            </a:r>
            <a:endParaRPr lang="en-US" dirty="0"/>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r>
              <a:rPr lang="en-US" noProof="0" dirty="0"/>
              <a:t>Presentation Title</a:t>
            </a:r>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tx2"/>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bg1"/>
                </a:solidFill>
              </a:defRPr>
            </a:lvl1pPr>
          </a:lstStyle>
          <a:p>
            <a:r>
              <a:rPr lang="en-US" altLang="zh-CN" dirty="0"/>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p>
            <a:r>
              <a:rPr lang="en-US" noProof="0" dirty="0"/>
              <a:t>Presentation Title</a:t>
            </a:r>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bg1"/>
                </a:solidFill>
              </a:defRPr>
            </a:lvl1pPr>
          </a:lstStyle>
          <a:p>
            <a:r>
              <a:rPr lang="en-US" altLang="zh-CN" dirty="0"/>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r>
              <a:rPr lang="en-US" noProof="0" dirty="0"/>
              <a:t>Presentation Title</a:t>
            </a:r>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noProof="0" dirty="0"/>
              <a:t>Click to edit </a:t>
            </a:r>
            <a:r>
              <a:rPr lang="en-US" altLang="zh-CN" noProof="0" dirty="0"/>
              <a:t>Text </a:t>
            </a:r>
            <a:r>
              <a:rPr lang="en-US" noProof="0" dirty="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2"/>
                </a:solidFill>
                <a:latin typeface="+mn-lt"/>
              </a:defRPr>
            </a:lvl1pPr>
            <a:lvl2pPr>
              <a:defRPr sz="1000"/>
            </a:lvl2pPr>
            <a:lvl3pPr>
              <a:defRPr sz="900"/>
            </a:lvl3pPr>
            <a:lvl4pPr>
              <a:defRPr sz="800"/>
            </a:lvl4pPr>
            <a:lvl5pPr>
              <a:defRPr sz="800"/>
            </a:lvl5pPr>
          </a:lstStyle>
          <a:p>
            <a:pPr lvl="0"/>
            <a:r>
              <a:rPr lang="en-US" altLang="zh-CN" noProof="0" dirty="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dirty="0"/>
              <a:t>Presentation Title</a:t>
            </a:r>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p>
            <a:r>
              <a:rPr lang="en-US" noProof="0" dirty="0"/>
              <a:t>Presentation Title</a:t>
            </a:r>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39" name="Content placeholder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p>
            <a:r>
              <a:rPr lang="en-US" noProof="0" dirty="0"/>
              <a:t>Presentation Title</a:t>
            </a:r>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r>
              <a:rPr lang="en-US" noProof="0" dirty="0"/>
              <a:t>Presentation Title</a:t>
            </a:r>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f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1303867" y="1710267"/>
            <a:ext cx="5850466" cy="2421466"/>
          </a:xfrm>
        </p:spPr>
        <p:txBody>
          <a:bodyPr/>
          <a:lstStyle/>
          <a:p>
            <a:r>
              <a:rPr lang="en-US" altLang="zh-CN" sz="6000" i="1" dirty="0">
                <a:latin typeface="Times New Roman" panose="02020603050405020304" pitchFamily="18" charset="0"/>
                <a:cs typeface="Times New Roman" panose="02020603050405020304" pitchFamily="18" charset="0"/>
              </a:rPr>
              <a:t>Cartography</a:t>
            </a:r>
            <a:br>
              <a:rPr lang="en-US" altLang="zh-CN" sz="6000" i="1" dirty="0">
                <a:latin typeface="Times New Roman" panose="02020603050405020304" pitchFamily="18" charset="0"/>
                <a:cs typeface="Times New Roman" panose="02020603050405020304" pitchFamily="18" charset="0"/>
              </a:rPr>
            </a:br>
            <a:r>
              <a:rPr lang="en-US" altLang="zh-CN" sz="6000" i="1" dirty="0">
                <a:latin typeface="Times New Roman" panose="02020603050405020304" pitchFamily="18" charset="0"/>
                <a:cs typeface="Times New Roman" panose="02020603050405020304" pitchFamily="18" charset="0"/>
              </a:rPr>
              <a:t>lecture #1</a:t>
            </a:r>
            <a:endParaRPr lang="en-US" sz="6000" i="1" dirty="0">
              <a:latin typeface="Times New Roman" panose="02020603050405020304" pitchFamily="18" charset="0"/>
              <a:cs typeface="Times New Roman" panose="02020603050405020304" pitchFamily="18" charset="0"/>
            </a:endParaRPr>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70499" y="250018"/>
            <a:ext cx="2555768" cy="1341715"/>
          </a:xfrm>
        </p:spPr>
        <p:txBody>
          <a:bodyPr/>
          <a:lstStyle/>
          <a:p>
            <a:pPr algn="just"/>
            <a:r>
              <a:rPr lang="en-US" sz="1100" i="1" dirty="0">
                <a:latin typeface="Times New Roman" panose="02020603050405020304" pitchFamily="18" charset="0"/>
                <a:cs typeface="Times New Roman" panose="02020603050405020304" pitchFamily="18" charset="0"/>
              </a:rPr>
              <a:t>Ministry of Higher Education &amp;Research Scientific </a:t>
            </a:r>
          </a:p>
          <a:p>
            <a:pPr algn="just"/>
            <a:r>
              <a:rPr lang="en-US" sz="1100" i="1" dirty="0">
                <a:latin typeface="Times New Roman" panose="02020603050405020304" pitchFamily="18" charset="0"/>
                <a:cs typeface="Times New Roman" panose="02020603050405020304" pitchFamily="18" charset="0"/>
              </a:rPr>
              <a:t>Northern Technical University</a:t>
            </a:r>
          </a:p>
          <a:p>
            <a:pPr algn="just"/>
            <a:r>
              <a:rPr lang="en-US" sz="1100" i="1" dirty="0">
                <a:latin typeface="Times New Roman" panose="02020603050405020304" pitchFamily="18" charset="0"/>
                <a:cs typeface="Times New Roman" panose="02020603050405020304" pitchFamily="18" charset="0"/>
              </a:rPr>
              <a:t>Engineering Technical College </a:t>
            </a:r>
            <a:r>
              <a:rPr lang="en-US" sz="1100" i="1" dirty="0" err="1">
                <a:latin typeface="Times New Roman" panose="02020603050405020304" pitchFamily="18" charset="0"/>
                <a:cs typeface="Times New Roman" panose="02020603050405020304" pitchFamily="18" charset="0"/>
              </a:rPr>
              <a:t>mosul</a:t>
            </a:r>
            <a:endParaRPr lang="en-US" sz="1100" i="1" dirty="0">
              <a:latin typeface="Times New Roman" panose="02020603050405020304" pitchFamily="18" charset="0"/>
              <a:cs typeface="Times New Roman" panose="02020603050405020304" pitchFamily="18" charset="0"/>
            </a:endParaRPr>
          </a:p>
          <a:p>
            <a:pPr algn="just"/>
            <a:r>
              <a:rPr lang="en-US" sz="1100" i="1" dirty="0">
                <a:latin typeface="Times New Roman" panose="02020603050405020304" pitchFamily="18" charset="0"/>
                <a:cs typeface="Times New Roman" panose="02020603050405020304" pitchFamily="18" charset="0"/>
              </a:rPr>
              <a:t>Geomatics Engineering</a:t>
            </a:r>
          </a:p>
        </p:txBody>
      </p:sp>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5" name="Picture Placeholder 4">
            <a:extLst>
              <a:ext uri="{FF2B5EF4-FFF2-40B4-BE49-F238E27FC236}">
                <a16:creationId xmlns:a16="http://schemas.microsoft.com/office/drawing/2014/main" id="{65975A2F-3E0F-FEF8-BF1C-E2C4609100BE}"/>
              </a:ext>
            </a:extLst>
          </p:cNvPr>
          <p:cNvPicPr>
            <a:picLocks noGrp="1" noChangeAspect="1"/>
          </p:cNvPicPr>
          <p:nvPr>
            <p:ph type="pic" sz="quarter" idx="47"/>
          </p:nvPr>
        </p:nvPicPr>
        <p:blipFill>
          <a:blip r:embed="rId5"/>
          <a:srcRect l="6715" r="6715"/>
          <a:stretch/>
        </p:blipFill>
        <p:spPr>
          <a:xfrm>
            <a:off x="9897686" y="1064464"/>
            <a:ext cx="1570617" cy="1796820"/>
          </a:xfrm>
        </p:spPr>
      </p:pic>
      <p:pic>
        <p:nvPicPr>
          <p:cNvPr id="4" name="Picture Placeholder 4">
            <a:extLst>
              <a:ext uri="{FF2B5EF4-FFF2-40B4-BE49-F238E27FC236}">
                <a16:creationId xmlns:a16="http://schemas.microsoft.com/office/drawing/2014/main" id="{1FF95904-EA62-0B12-6C26-7B557D572B20}"/>
              </a:ext>
            </a:extLst>
          </p:cNvPr>
          <p:cNvPicPr>
            <a:picLocks noChangeAspect="1"/>
          </p:cNvPicPr>
          <p:nvPr/>
        </p:nvPicPr>
        <p:blipFill rotWithShape="1">
          <a:blip r:embed="rId6"/>
          <a:srcRect l="37492" t="1868" r="12972" b="-1868"/>
          <a:stretch/>
        </p:blipFill>
        <p:spPr>
          <a:xfrm>
            <a:off x="7854931" y="2024844"/>
            <a:ext cx="2752267" cy="316511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Tree>
    <p:extLst>
      <p:ext uri="{BB962C8B-B14F-4D97-AF65-F5344CB8AC3E}">
        <p14:creationId xmlns:p14="http://schemas.microsoft.com/office/powerpoint/2010/main" val="3898447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250172"/>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3800" dirty="0">
                <a:latin typeface="Times New Roman" panose="02020603050405020304" pitchFamily="18" charset="0"/>
                <a:cs typeface="Times New Roman" panose="02020603050405020304" pitchFamily="18" charset="0"/>
              </a:rPr>
              <a:t>History of cartography and maps</a:t>
            </a:r>
            <a:br>
              <a:rPr lang="en-US" sz="3800" dirty="0"/>
            </a:br>
            <a:endParaRPr lang="en-US" sz="3800" dirty="0"/>
          </a:p>
        </p:txBody>
      </p:sp>
      <p:sp>
        <p:nvSpPr>
          <p:cNvPr id="4" name="TextBox 3">
            <a:extLst>
              <a:ext uri="{FF2B5EF4-FFF2-40B4-BE49-F238E27FC236}">
                <a16:creationId xmlns:a16="http://schemas.microsoft.com/office/drawing/2014/main" id="{07E98A0F-E4E1-67E9-8235-9D4A9F29F7CC}"/>
              </a:ext>
            </a:extLst>
          </p:cNvPr>
          <p:cNvSpPr txBox="1"/>
          <p:nvPr/>
        </p:nvSpPr>
        <p:spPr>
          <a:xfrm>
            <a:off x="145143" y="873354"/>
            <a:ext cx="11437257" cy="1446550"/>
          </a:xfrm>
          <a:prstGeom prst="rect">
            <a:avLst/>
          </a:prstGeom>
        </p:spPr>
        <p:txBody>
          <a:bodyPr wrap="square" rtlCol="0">
            <a:spAutoFit/>
          </a:bodyPr>
          <a:lstStyle/>
          <a:p>
            <a:pPr marL="342900" indent="-342900">
              <a:buFont typeface="Arial" panose="020B0604020202020204" pitchFamily="34" charset="0"/>
              <a:buChar char="•"/>
            </a:pPr>
            <a:r>
              <a:rPr lang="en-US" sz="2200" dirty="0">
                <a:solidFill>
                  <a:prstClr val="white"/>
                </a:solidFill>
                <a:latin typeface="Times New Roman" panose="02020603050405020304" pitchFamily="18" charset="0"/>
                <a:ea typeface="微软雅黑"/>
                <a:cs typeface="Times New Roman" panose="02020603050405020304" pitchFamily="18" charset="0"/>
              </a:rPr>
              <a:t>Ancient Chinses maps date to the fourth century BCE and were drawn on wooden blocks or produced on silk. Early Chinese maps from the Qin State show various territories with landscape features such as the Jialing River system as well as roads. These are considered some of the world’s oldest economic maps.</a:t>
            </a:r>
          </a:p>
        </p:txBody>
      </p:sp>
      <p:pic>
        <p:nvPicPr>
          <p:cNvPr id="6" name="Picture 5">
            <a:extLst>
              <a:ext uri="{FF2B5EF4-FFF2-40B4-BE49-F238E27FC236}">
                <a16:creationId xmlns:a16="http://schemas.microsoft.com/office/drawing/2014/main" id="{4A695306-B6C4-1F41-4B46-B8ABB3372ED9}"/>
              </a:ext>
            </a:extLst>
          </p:cNvPr>
          <p:cNvPicPr>
            <a:picLocks noChangeAspect="1"/>
          </p:cNvPicPr>
          <p:nvPr/>
        </p:nvPicPr>
        <p:blipFill rotWithShape="1">
          <a:blip r:embed="rId2"/>
          <a:srcRect r="2205" b="4978"/>
          <a:stretch/>
        </p:blipFill>
        <p:spPr>
          <a:xfrm>
            <a:off x="2452029" y="2299340"/>
            <a:ext cx="7867627" cy="4477514"/>
          </a:xfrm>
          <a:prstGeom prst="rect">
            <a:avLst/>
          </a:prstGeom>
        </p:spPr>
      </p:pic>
    </p:spTree>
    <p:extLst>
      <p:ext uri="{BB962C8B-B14F-4D97-AF65-F5344CB8AC3E}">
        <p14:creationId xmlns:p14="http://schemas.microsoft.com/office/powerpoint/2010/main" val="2883198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1455-51A5-7727-52BC-1C9DF6B1DB9D}"/>
              </a:ext>
            </a:extLst>
          </p:cNvPr>
          <p:cNvSpPr>
            <a:spLocks noGrp="1"/>
          </p:cNvSpPr>
          <p:nvPr>
            <p:ph type="title"/>
          </p:nvPr>
        </p:nvSpPr>
        <p:spPr>
          <a:xfrm>
            <a:off x="660162" y="937196"/>
            <a:ext cx="10587448" cy="1037771"/>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Cartography continued to develop in China throughout its various dynasties, and in 605 CE an early map using a grid system was created.</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European early medieval maps were mainly symbolic, similar to those that came out of Greece.</a:t>
            </a:r>
          </a:p>
        </p:txBody>
      </p:sp>
      <p:sp>
        <p:nvSpPr>
          <p:cNvPr id="3" name="Title 7">
            <a:extLst>
              <a:ext uri="{FF2B5EF4-FFF2-40B4-BE49-F238E27FC236}">
                <a16:creationId xmlns:a16="http://schemas.microsoft.com/office/drawing/2014/main" id="{9F6A8850-A07E-B132-E45B-EECF6E005876}"/>
              </a:ext>
            </a:extLst>
          </p:cNvPr>
          <p:cNvSpPr txBox="1">
            <a:spLocks/>
          </p:cNvSpPr>
          <p:nvPr/>
        </p:nvSpPr>
        <p:spPr>
          <a:xfrm>
            <a:off x="2445657" y="192872"/>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pic>
        <p:nvPicPr>
          <p:cNvPr id="5" name="Picture 4">
            <a:extLst>
              <a:ext uri="{FF2B5EF4-FFF2-40B4-BE49-F238E27FC236}">
                <a16:creationId xmlns:a16="http://schemas.microsoft.com/office/drawing/2014/main" id="{45991C58-F0D3-0177-E4E8-5A986F14AE5B}"/>
              </a:ext>
            </a:extLst>
          </p:cNvPr>
          <p:cNvPicPr>
            <a:picLocks noChangeAspect="1"/>
          </p:cNvPicPr>
          <p:nvPr/>
        </p:nvPicPr>
        <p:blipFill>
          <a:blip r:embed="rId2"/>
          <a:stretch>
            <a:fillRect/>
          </a:stretch>
        </p:blipFill>
        <p:spPr>
          <a:xfrm>
            <a:off x="435428" y="2427214"/>
            <a:ext cx="5914594" cy="3941654"/>
          </a:xfrm>
          <a:prstGeom prst="rect">
            <a:avLst/>
          </a:prstGeom>
        </p:spPr>
      </p:pic>
      <p:pic>
        <p:nvPicPr>
          <p:cNvPr id="7" name="Picture 6">
            <a:extLst>
              <a:ext uri="{FF2B5EF4-FFF2-40B4-BE49-F238E27FC236}">
                <a16:creationId xmlns:a16="http://schemas.microsoft.com/office/drawing/2014/main" id="{239A3DAF-BC35-5F33-624A-F54D6A134CC7}"/>
              </a:ext>
            </a:extLst>
          </p:cNvPr>
          <p:cNvPicPr>
            <a:picLocks noChangeAspect="1"/>
          </p:cNvPicPr>
          <p:nvPr/>
        </p:nvPicPr>
        <p:blipFill rotWithShape="1">
          <a:blip r:embed="rId3"/>
          <a:srcRect l="6032" t="7366" r="5336" b="8408"/>
          <a:stretch/>
        </p:blipFill>
        <p:spPr>
          <a:xfrm>
            <a:off x="6604000" y="2403565"/>
            <a:ext cx="5370286" cy="3988952"/>
          </a:xfrm>
          <a:prstGeom prst="rect">
            <a:avLst/>
          </a:prstGeom>
        </p:spPr>
      </p:pic>
    </p:spTree>
    <p:extLst>
      <p:ext uri="{BB962C8B-B14F-4D97-AF65-F5344CB8AC3E}">
        <p14:creationId xmlns:p14="http://schemas.microsoft.com/office/powerpoint/2010/main" val="332308390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359785"/>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4" name="TextBox 3">
            <a:extLst>
              <a:ext uri="{FF2B5EF4-FFF2-40B4-BE49-F238E27FC236}">
                <a16:creationId xmlns:a16="http://schemas.microsoft.com/office/drawing/2014/main" id="{B20D365B-C738-CBC2-8AE8-309352674E25}"/>
              </a:ext>
            </a:extLst>
          </p:cNvPr>
          <p:cNvSpPr txBox="1"/>
          <p:nvPr/>
        </p:nvSpPr>
        <p:spPr>
          <a:xfrm>
            <a:off x="943429" y="909741"/>
            <a:ext cx="10012936" cy="2308324"/>
          </a:xfrm>
          <a:prstGeom prst="rect">
            <a:avLst/>
          </a:prstGeom>
          <a:noFill/>
        </p:spPr>
        <p:txBody>
          <a:bodyPr wrap="square">
            <a:spAutoFit/>
          </a:bodyPr>
          <a:lstStyle/>
          <a:p>
            <a:pPr marL="342900" indent="-342900">
              <a:buFont typeface="Arial" panose="020B0604020202020204" pitchFamily="34" charset="0"/>
              <a:buChar char="•"/>
            </a:pPr>
            <a:r>
              <a:rPr lang="en-US" sz="2400" dirty="0">
                <a:solidFill>
                  <a:prstClr val="white"/>
                </a:solidFill>
                <a:latin typeface="Times New Roman" panose="02020603050405020304" pitchFamily="18" charset="0"/>
                <a:ea typeface="微软雅黑"/>
                <a:cs typeface="Times New Roman" panose="02020603050405020304" pitchFamily="18" charset="0"/>
              </a:rPr>
              <a:t>Cartography developed in Europe during the Age of Exploration as cartographers, merchants, and explorers created maps showing the new areas of the world and they developed detailed nautical charts and maps that were used for navigation. In the 15th century, Nicholas </a:t>
            </a:r>
            <a:r>
              <a:rPr lang="en-US" sz="2400" dirty="0" err="1">
                <a:solidFill>
                  <a:prstClr val="white"/>
                </a:solidFill>
                <a:latin typeface="Times New Roman" panose="02020603050405020304" pitchFamily="18" charset="0"/>
                <a:ea typeface="微软雅黑"/>
                <a:cs typeface="Times New Roman" panose="02020603050405020304" pitchFamily="18" charset="0"/>
              </a:rPr>
              <a:t>Germanus</a:t>
            </a:r>
            <a:r>
              <a:rPr lang="en-US" sz="2400" dirty="0">
                <a:solidFill>
                  <a:prstClr val="white"/>
                </a:solidFill>
                <a:latin typeface="Times New Roman" panose="02020603050405020304" pitchFamily="18" charset="0"/>
                <a:ea typeface="微软雅黑"/>
                <a:cs typeface="Times New Roman" panose="02020603050405020304" pitchFamily="18" charset="0"/>
              </a:rPr>
              <a:t> invented the </a:t>
            </a:r>
            <a:r>
              <a:rPr lang="en-US" sz="2400" dirty="0" err="1">
                <a:solidFill>
                  <a:prstClr val="white"/>
                </a:solidFill>
                <a:latin typeface="Times New Roman" panose="02020603050405020304" pitchFamily="18" charset="0"/>
                <a:ea typeface="微软雅黑"/>
                <a:cs typeface="Times New Roman" panose="02020603050405020304" pitchFamily="18" charset="0"/>
              </a:rPr>
              <a:t>Donis</a:t>
            </a:r>
            <a:r>
              <a:rPr lang="en-US" sz="2400" dirty="0">
                <a:solidFill>
                  <a:prstClr val="white"/>
                </a:solidFill>
                <a:latin typeface="Times New Roman" panose="02020603050405020304" pitchFamily="18" charset="0"/>
                <a:ea typeface="微软雅黑"/>
                <a:cs typeface="Times New Roman" panose="02020603050405020304" pitchFamily="18" charset="0"/>
              </a:rPr>
              <a:t> map projection with equidistant parallels and meridians that converged toward the poles..</a:t>
            </a:r>
          </a:p>
        </p:txBody>
      </p:sp>
      <p:sp>
        <p:nvSpPr>
          <p:cNvPr id="11" name="TextBox 10">
            <a:extLst>
              <a:ext uri="{FF2B5EF4-FFF2-40B4-BE49-F238E27FC236}">
                <a16:creationId xmlns:a16="http://schemas.microsoft.com/office/drawing/2014/main" id="{312385F6-7C7D-E1B2-5E6C-D3F6C3F7094D}"/>
              </a:ext>
            </a:extLst>
          </p:cNvPr>
          <p:cNvSpPr txBox="1"/>
          <p:nvPr/>
        </p:nvSpPr>
        <p:spPr>
          <a:xfrm>
            <a:off x="1066799" y="3639935"/>
            <a:ext cx="9514115" cy="2308324"/>
          </a:xfrm>
          <a:prstGeom prst="rect">
            <a:avLst/>
          </a:prstGeom>
          <a:noFill/>
        </p:spPr>
        <p:txBody>
          <a:bodyPr wrap="square">
            <a:spAutoFit/>
          </a:bodyPr>
          <a:lstStyle/>
          <a:p>
            <a:pPr marL="342900" indent="-342900">
              <a:buFont typeface="Arial" panose="020B0604020202020204" pitchFamily="34" charset="0"/>
              <a:buChar char="•"/>
            </a:pPr>
            <a:r>
              <a:rPr lang="en-US" sz="2400" dirty="0">
                <a:solidFill>
                  <a:prstClr val="white"/>
                </a:solidFill>
                <a:latin typeface="Times New Roman" panose="02020603050405020304" pitchFamily="18" charset="0"/>
                <a:ea typeface="微软雅黑"/>
                <a:cs typeface="Times New Roman" panose="02020603050405020304" pitchFamily="18" charset="0"/>
              </a:rPr>
              <a:t>In the mid-1500s, Gerardus Mercator, a Flemish cartographer, invented the Mercator map projection. This projection was based on mathematics and was one of the most accurate for worldwide navigation that was available at the time. The Mercator projection eventually became the most widely used map projection and was a standard taught in cartography.</a:t>
            </a:r>
          </a:p>
        </p:txBody>
      </p:sp>
    </p:spTree>
    <p:extLst>
      <p:ext uri="{BB962C8B-B14F-4D97-AF65-F5344CB8AC3E}">
        <p14:creationId xmlns:p14="http://schemas.microsoft.com/office/powerpoint/2010/main" val="107849958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359785"/>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11" name="TextBox 10">
            <a:extLst>
              <a:ext uri="{FF2B5EF4-FFF2-40B4-BE49-F238E27FC236}">
                <a16:creationId xmlns:a16="http://schemas.microsoft.com/office/drawing/2014/main" id="{312385F6-7C7D-E1B2-5E6C-D3F6C3F7094D}"/>
              </a:ext>
            </a:extLst>
          </p:cNvPr>
          <p:cNvSpPr txBox="1"/>
          <p:nvPr/>
        </p:nvSpPr>
        <p:spPr>
          <a:xfrm>
            <a:off x="4114572" y="6304532"/>
            <a:ext cx="3490687" cy="461665"/>
          </a:xfrm>
          <a:prstGeom prst="rect">
            <a:avLst/>
          </a:prstGeom>
          <a:noFill/>
        </p:spPr>
        <p:txBody>
          <a:bodyPr wrap="square">
            <a:spAutoFit/>
          </a:bodyPr>
          <a:lstStyle/>
          <a:p>
            <a:r>
              <a:rPr lang="en-US" sz="2400" dirty="0">
                <a:solidFill>
                  <a:prstClr val="white"/>
                </a:solidFill>
                <a:latin typeface="Times New Roman" panose="02020603050405020304" pitchFamily="18" charset="0"/>
                <a:ea typeface="微软雅黑"/>
                <a:cs typeface="Times New Roman" panose="02020603050405020304" pitchFamily="18" charset="0"/>
              </a:rPr>
              <a:t>The Mercator projection</a:t>
            </a:r>
          </a:p>
        </p:txBody>
      </p:sp>
      <p:pic>
        <p:nvPicPr>
          <p:cNvPr id="5" name="Picture 4">
            <a:extLst>
              <a:ext uri="{FF2B5EF4-FFF2-40B4-BE49-F238E27FC236}">
                <a16:creationId xmlns:a16="http://schemas.microsoft.com/office/drawing/2014/main" id="{B896A97A-A848-7F50-9D4D-A81390C5215E}"/>
              </a:ext>
            </a:extLst>
          </p:cNvPr>
          <p:cNvPicPr>
            <a:picLocks noChangeAspect="1"/>
          </p:cNvPicPr>
          <p:nvPr/>
        </p:nvPicPr>
        <p:blipFill>
          <a:blip r:embed="rId2"/>
          <a:stretch>
            <a:fillRect/>
          </a:stretch>
        </p:blipFill>
        <p:spPr>
          <a:xfrm>
            <a:off x="1749450" y="858600"/>
            <a:ext cx="8220929" cy="5445932"/>
          </a:xfrm>
          <a:prstGeom prst="rect">
            <a:avLst/>
          </a:prstGeom>
        </p:spPr>
      </p:pic>
    </p:spTree>
    <p:extLst>
      <p:ext uri="{BB962C8B-B14F-4D97-AF65-F5344CB8AC3E}">
        <p14:creationId xmlns:p14="http://schemas.microsoft.com/office/powerpoint/2010/main" val="36191504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359785"/>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4" name="TextBox 3">
            <a:extLst>
              <a:ext uri="{FF2B5EF4-FFF2-40B4-BE49-F238E27FC236}">
                <a16:creationId xmlns:a16="http://schemas.microsoft.com/office/drawing/2014/main" id="{B20D365B-C738-CBC2-8AE8-309352674E25}"/>
              </a:ext>
            </a:extLst>
          </p:cNvPr>
          <p:cNvSpPr txBox="1"/>
          <p:nvPr/>
        </p:nvSpPr>
        <p:spPr>
          <a:xfrm>
            <a:off x="58057" y="1104109"/>
            <a:ext cx="4232255" cy="4893647"/>
          </a:xfrm>
          <a:prstGeom prst="rect">
            <a:avLst/>
          </a:prstGeom>
          <a:noFill/>
        </p:spPr>
        <p:txBody>
          <a:bodyPr wrap="square">
            <a:spAutoFit/>
          </a:bodyPr>
          <a:lstStyle/>
          <a:p>
            <a:pPr marL="342900" indent="-342900">
              <a:buFont typeface="Arial" panose="020B0604020202020204" pitchFamily="34" charset="0"/>
              <a:buChar char="•"/>
            </a:pPr>
            <a:r>
              <a:rPr lang="en-US" sz="2400" dirty="0">
                <a:solidFill>
                  <a:prstClr val="white"/>
                </a:solidFill>
                <a:latin typeface="Times New Roman" panose="02020603050405020304" pitchFamily="18" charset="0"/>
                <a:ea typeface="微软雅黑"/>
                <a:cs typeface="Times New Roman" panose="02020603050405020304" pitchFamily="18" charset="0"/>
              </a:rPr>
              <a:t>Modern cartography began with the advent of a variety of technological advancements. The invention of tools like the compass, telescope, the sextant, quadrant, and printing press all allowed for maps to be made more easily and accurately. New technologies also led to the development of different map projections that more precisely showed the world.</a:t>
            </a:r>
          </a:p>
        </p:txBody>
      </p:sp>
      <p:pic>
        <p:nvPicPr>
          <p:cNvPr id="9" name="Picture 8">
            <a:extLst>
              <a:ext uri="{FF2B5EF4-FFF2-40B4-BE49-F238E27FC236}">
                <a16:creationId xmlns:a16="http://schemas.microsoft.com/office/drawing/2014/main" id="{2CA32949-47E2-5E7F-0FE5-FBB5C7F037E3}"/>
              </a:ext>
            </a:extLst>
          </p:cNvPr>
          <p:cNvPicPr>
            <a:picLocks noChangeAspect="1"/>
          </p:cNvPicPr>
          <p:nvPr/>
        </p:nvPicPr>
        <p:blipFill>
          <a:blip r:embed="rId2"/>
          <a:stretch>
            <a:fillRect/>
          </a:stretch>
        </p:blipFill>
        <p:spPr>
          <a:xfrm>
            <a:off x="4361531" y="1104109"/>
            <a:ext cx="7596153" cy="5180577"/>
          </a:xfrm>
          <a:prstGeom prst="rect">
            <a:avLst/>
          </a:prstGeom>
        </p:spPr>
      </p:pic>
    </p:spTree>
    <p:extLst>
      <p:ext uri="{BB962C8B-B14F-4D97-AF65-F5344CB8AC3E}">
        <p14:creationId xmlns:p14="http://schemas.microsoft.com/office/powerpoint/2010/main" val="11229317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C47ADC-CEC9-D867-7506-C77A23D92750}"/>
              </a:ext>
            </a:extLst>
          </p:cNvPr>
          <p:cNvSpPr>
            <a:spLocks noGrp="1"/>
          </p:cNvSpPr>
          <p:nvPr>
            <p:ph type="title"/>
          </p:nvPr>
        </p:nvSpPr>
        <p:spPr>
          <a:xfrm>
            <a:off x="1836057" y="300705"/>
            <a:ext cx="8519885" cy="962038"/>
          </a:xfrm>
        </p:spPr>
        <p:txBody>
          <a:bodyPr/>
          <a:lstStyle/>
          <a:p>
            <a:r>
              <a:rPr lang="en-US"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3" name="TextBox 2">
            <a:extLst>
              <a:ext uri="{FF2B5EF4-FFF2-40B4-BE49-F238E27FC236}">
                <a16:creationId xmlns:a16="http://schemas.microsoft.com/office/drawing/2014/main" id="{D8DBE922-8CD0-62F5-C1FB-418BC9D86FA8}"/>
              </a:ext>
            </a:extLst>
          </p:cNvPr>
          <p:cNvSpPr txBox="1"/>
          <p:nvPr/>
        </p:nvSpPr>
        <p:spPr>
          <a:xfrm>
            <a:off x="2255050" y="1671723"/>
            <a:ext cx="8519885" cy="2677656"/>
          </a:xfrm>
          <a:prstGeom prst="rect">
            <a:avLst/>
          </a:prstGeom>
          <a:noFill/>
        </p:spPr>
        <p:txBody>
          <a:bodyPr wrap="square">
            <a:spAutoFit/>
          </a:bodyPr>
          <a:lstStyle/>
          <a:p>
            <a:pPr marL="342900" indent="-342900">
              <a:buFont typeface="Arial" panose="020B0604020202020204" pitchFamily="34" charset="0"/>
              <a:buChar char="•"/>
            </a:pPr>
            <a:r>
              <a:rPr lang="en-US" sz="2800" dirty="0">
                <a:solidFill>
                  <a:prstClr val="white"/>
                </a:solidFill>
                <a:latin typeface="Times New Roman" panose="02020603050405020304" pitchFamily="18" charset="0"/>
                <a:ea typeface="微软雅黑"/>
                <a:cs typeface="Times New Roman" panose="02020603050405020304" pitchFamily="18" charset="0"/>
              </a:rPr>
              <a:t>Maps are never realistic representations of the actual world. Field measurements are subject to errors of accuracy and precision.</a:t>
            </a:r>
          </a:p>
          <a:p>
            <a:pPr marL="342900" indent="-342900">
              <a:buFont typeface="Arial" panose="020B0604020202020204" pitchFamily="34" charset="0"/>
              <a:buChar char="•"/>
            </a:pPr>
            <a:r>
              <a:rPr lang="en-US" sz="2800" dirty="0">
                <a:solidFill>
                  <a:prstClr val="white"/>
                </a:solidFill>
                <a:latin typeface="Times New Roman" panose="02020603050405020304" pitchFamily="18" charset="0"/>
                <a:ea typeface="微软雅黑"/>
                <a:cs typeface="Times New Roman" panose="02020603050405020304" pitchFamily="18" charset="0"/>
              </a:rPr>
              <a:t>No map can depict all physical, biological, and cultural features even for the smallest area. A map can display only a few selected features</a:t>
            </a:r>
          </a:p>
        </p:txBody>
      </p:sp>
    </p:spTree>
    <p:extLst>
      <p:ext uri="{BB962C8B-B14F-4D97-AF65-F5344CB8AC3E}">
        <p14:creationId xmlns:p14="http://schemas.microsoft.com/office/powerpoint/2010/main" val="390576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87B24E-E6D7-994B-59E8-CDC7BB7DDDA8}"/>
              </a:ext>
            </a:extLst>
          </p:cNvPr>
          <p:cNvSpPr txBox="1"/>
          <p:nvPr/>
        </p:nvSpPr>
        <p:spPr>
          <a:xfrm>
            <a:off x="5436793" y="797510"/>
            <a:ext cx="6096000" cy="5262979"/>
          </a:xfrm>
          <a:prstGeom prst="rect">
            <a:avLst/>
          </a:prstGeom>
          <a:noFill/>
        </p:spPr>
        <p:txBody>
          <a:bodyPr wrap="square">
            <a:spAutoFit/>
          </a:bodyPr>
          <a:lstStyle/>
          <a:p>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In the 20th century, the use of airplanes to take aerial photographs changed the types of data that could be used to create maps. Satellite imagery has since become a major source of data and is used to show large areas in great detail. Finally, Geographic Information Systems (GIS) is a relatively new technology that is changing cartography today because it allows for many different types of maps using various types of data to be easily created and manipulated with computers.</a:t>
            </a:r>
            <a:endParaRPr lang="en-US" sz="2800" dirty="0"/>
          </a:p>
        </p:txBody>
      </p:sp>
    </p:spTree>
    <p:extLst>
      <p:ext uri="{BB962C8B-B14F-4D97-AF65-F5344CB8AC3E}">
        <p14:creationId xmlns:p14="http://schemas.microsoft.com/office/powerpoint/2010/main" val="143121841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DF64211-DCD8-B458-DBD2-EBDA7AE3396F}"/>
              </a:ext>
            </a:extLst>
          </p:cNvPr>
          <p:cNvSpPr>
            <a:spLocks noGrp="1"/>
          </p:cNvSpPr>
          <p:nvPr>
            <p:ph type="title"/>
          </p:nvPr>
        </p:nvSpPr>
        <p:spPr>
          <a:xfrm>
            <a:off x="498925" y="2944224"/>
            <a:ext cx="4253399" cy="2596765"/>
          </a:xfrm>
        </p:spPr>
        <p:txBody>
          <a:bodyPr/>
          <a:lstStyle/>
          <a:p>
            <a:r>
              <a:rPr lang="en-US" altLang="zh-CN" dirty="0">
                <a:latin typeface="Times New Roman" panose="02020603050405020304" pitchFamily="18" charset="0"/>
                <a:cs typeface="Times New Roman" panose="02020603050405020304" pitchFamily="18" charset="0"/>
              </a:rPr>
              <a:t>What are the information sources for producing a map?</a:t>
            </a:r>
            <a:endParaRPr lang="en-US" dirty="0">
              <a:latin typeface="Times New Roman" panose="02020603050405020304" pitchFamily="18"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8FEA3BB9-F064-CFBE-C0BE-BB7A22A4DCFC}"/>
              </a:ext>
            </a:extLst>
          </p:cNvPr>
          <p:cNvSpPr>
            <a:spLocks noGrp="1"/>
          </p:cNvSpPr>
          <p:nvPr>
            <p:ph type="body" sz="quarter" idx="28"/>
          </p:nvPr>
        </p:nvSpPr>
        <p:spPr>
          <a:xfrm>
            <a:off x="6188141" y="1067137"/>
            <a:ext cx="2091155" cy="1054727"/>
          </a:xfrm>
        </p:spPr>
        <p:txBody>
          <a:bodyPr/>
          <a:lstStyle/>
          <a:p>
            <a:r>
              <a:rPr lang="en-US" sz="3500" dirty="0">
                <a:latin typeface="Times New Roman" panose="02020603050405020304" pitchFamily="18" charset="0"/>
                <a:cs typeface="Times New Roman" panose="02020603050405020304" pitchFamily="18" charset="0"/>
              </a:rPr>
              <a:t>Land surveying</a:t>
            </a:r>
          </a:p>
        </p:txBody>
      </p:sp>
      <p:sp>
        <p:nvSpPr>
          <p:cNvPr id="9" name="Text Placeholder 8">
            <a:extLst>
              <a:ext uri="{FF2B5EF4-FFF2-40B4-BE49-F238E27FC236}">
                <a16:creationId xmlns:a16="http://schemas.microsoft.com/office/drawing/2014/main" id="{78024C77-A2F8-1ABA-5412-E6BB88B5FA1B}"/>
              </a:ext>
            </a:extLst>
          </p:cNvPr>
          <p:cNvSpPr>
            <a:spLocks noGrp="1"/>
          </p:cNvSpPr>
          <p:nvPr>
            <p:ph type="body" sz="quarter" idx="29"/>
          </p:nvPr>
        </p:nvSpPr>
        <p:spPr>
          <a:xfrm>
            <a:off x="8011486" y="1074716"/>
            <a:ext cx="2624624" cy="1054728"/>
          </a:xfrm>
        </p:spPr>
        <p:txBody>
          <a:bodyPr/>
          <a:lstStyle/>
          <a:p>
            <a:r>
              <a:rPr lang="en-US" sz="2800" dirty="0">
                <a:latin typeface="Times New Roman" panose="02020603050405020304" pitchFamily="18" charset="0"/>
                <a:cs typeface="Times New Roman" panose="02020603050405020304" pitchFamily="18" charset="0"/>
              </a:rPr>
              <a:t>Aerial photography</a:t>
            </a:r>
          </a:p>
        </p:txBody>
      </p:sp>
      <p:sp>
        <p:nvSpPr>
          <p:cNvPr id="18" name="Text Placeholder 17">
            <a:extLst>
              <a:ext uri="{FF2B5EF4-FFF2-40B4-BE49-F238E27FC236}">
                <a16:creationId xmlns:a16="http://schemas.microsoft.com/office/drawing/2014/main" id="{241202DB-E499-EB19-8A48-A3301DA59ED7}"/>
              </a:ext>
            </a:extLst>
          </p:cNvPr>
          <p:cNvSpPr>
            <a:spLocks noGrp="1"/>
          </p:cNvSpPr>
          <p:nvPr>
            <p:ph type="body" sz="quarter" idx="30"/>
          </p:nvPr>
        </p:nvSpPr>
        <p:spPr/>
        <p:txBody>
          <a:bodyPr/>
          <a:lstStyle/>
          <a:p>
            <a:r>
              <a:rPr lang="en-US" sz="4000" dirty="0">
                <a:latin typeface="Times New Roman" panose="02020603050405020304" pitchFamily="18" charset="0"/>
                <a:cs typeface="Times New Roman" panose="02020603050405020304" pitchFamily="18" charset="0"/>
              </a:rPr>
              <a:t>Remote Sensing</a:t>
            </a:r>
          </a:p>
        </p:txBody>
      </p:sp>
      <p:sp>
        <p:nvSpPr>
          <p:cNvPr id="22" name="Text Placeholder 21">
            <a:extLst>
              <a:ext uri="{FF2B5EF4-FFF2-40B4-BE49-F238E27FC236}">
                <a16:creationId xmlns:a16="http://schemas.microsoft.com/office/drawing/2014/main" id="{D5402852-C1AD-6A4E-DAA7-0AE582A742FD}"/>
              </a:ext>
            </a:extLst>
          </p:cNvPr>
          <p:cNvSpPr>
            <a:spLocks noGrp="1"/>
          </p:cNvSpPr>
          <p:nvPr>
            <p:ph type="body" sz="quarter" idx="31"/>
          </p:nvPr>
        </p:nvSpPr>
        <p:spPr/>
        <p:txBody>
          <a:bodyPr/>
          <a:lstStyle/>
          <a:p>
            <a:r>
              <a:rPr lang="en-US" sz="5500" dirty="0">
                <a:latin typeface="Times New Roman" panose="02020603050405020304" pitchFamily="18" charset="0"/>
                <a:cs typeface="Times New Roman" panose="02020603050405020304" pitchFamily="18" charset="0"/>
              </a:rPr>
              <a:t>GIS</a:t>
            </a:r>
          </a:p>
        </p:txBody>
      </p:sp>
      <p:sp>
        <p:nvSpPr>
          <p:cNvPr id="24" name="Text Placeholder 23">
            <a:extLst>
              <a:ext uri="{FF2B5EF4-FFF2-40B4-BE49-F238E27FC236}">
                <a16:creationId xmlns:a16="http://schemas.microsoft.com/office/drawing/2014/main" id="{ABF1D337-2A3C-A0FB-A6CD-5E4B9D6DFD91}"/>
              </a:ext>
            </a:extLst>
          </p:cNvPr>
          <p:cNvSpPr>
            <a:spLocks noGrp="1"/>
          </p:cNvSpPr>
          <p:nvPr>
            <p:ph type="body" sz="quarter" idx="32"/>
          </p:nvPr>
        </p:nvSpPr>
        <p:spPr/>
        <p:txBody>
          <a:bodyPr/>
          <a:lstStyle/>
          <a:p>
            <a:r>
              <a:rPr lang="en-US" sz="5000" dirty="0">
                <a:latin typeface="Times New Roman" panose="02020603050405020304" pitchFamily="18" charset="0"/>
                <a:cs typeface="Times New Roman" panose="02020603050405020304" pitchFamily="18" charset="0"/>
              </a:rPr>
              <a:t>others</a:t>
            </a:r>
          </a:p>
        </p:txBody>
      </p:sp>
    </p:spTree>
    <p:extLst>
      <p:ext uri="{BB962C8B-B14F-4D97-AF65-F5344CB8AC3E}">
        <p14:creationId xmlns:p14="http://schemas.microsoft.com/office/powerpoint/2010/main" val="277553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079D7-D8F3-6E33-8E03-BB68E4491CED}"/>
              </a:ext>
            </a:extLst>
          </p:cNvPr>
          <p:cNvSpPr txBox="1"/>
          <p:nvPr/>
        </p:nvSpPr>
        <p:spPr>
          <a:xfrm>
            <a:off x="1988457" y="2113255"/>
            <a:ext cx="2148114" cy="2631490"/>
          </a:xfrm>
          <a:prstGeom prst="rect">
            <a:avLst/>
          </a:prstGeom>
        </p:spPr>
        <p:txBody>
          <a:bodyPr wrap="square" rtlCol="0">
            <a:spAutoFit/>
          </a:bodyPr>
          <a:lstStyle/>
          <a:p>
            <a:pPr marL="0" indent="0" algn="ctr">
              <a:lnSpc>
                <a:spcPct val="100000"/>
              </a:lnSpc>
              <a:spcBef>
                <a:spcPts val="0"/>
              </a:spcBef>
              <a:buFontTx/>
              <a:buNone/>
            </a:pPr>
            <a:r>
              <a:rPr lang="en-US" sz="5500" b="1" dirty="0">
                <a:solidFill>
                  <a:schemeClr val="tx2"/>
                </a:solidFill>
                <a:latin typeface="Times New Roman" panose="02020603050405020304" pitchFamily="18" charset="0"/>
                <a:ea typeface="微软雅黑"/>
                <a:cs typeface="Times New Roman" panose="02020603050405020304" pitchFamily="18" charset="0"/>
              </a:rPr>
              <a:t>Types of maps</a:t>
            </a:r>
          </a:p>
        </p:txBody>
      </p:sp>
      <p:sp>
        <p:nvSpPr>
          <p:cNvPr id="9" name="TextBox 8">
            <a:extLst>
              <a:ext uri="{FF2B5EF4-FFF2-40B4-BE49-F238E27FC236}">
                <a16:creationId xmlns:a16="http://schemas.microsoft.com/office/drawing/2014/main" id="{83403E4D-9185-57EB-0D8C-D4D4E76711BB}"/>
              </a:ext>
            </a:extLst>
          </p:cNvPr>
          <p:cNvSpPr txBox="1"/>
          <p:nvPr/>
        </p:nvSpPr>
        <p:spPr>
          <a:xfrm>
            <a:off x="4811488" y="1782395"/>
            <a:ext cx="6487886" cy="3693319"/>
          </a:xfrm>
          <a:prstGeom prst="rect">
            <a:avLst/>
          </a:prstGeom>
          <a:noFill/>
        </p:spPr>
        <p:txBody>
          <a:bodyPr wrap="square">
            <a:spAutoFit/>
          </a:bodyPr>
          <a:lstStyle/>
          <a:p>
            <a:r>
              <a:rPr kumimoji="0" lang="en-US" sz="26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there are two main types of maps: </a:t>
            </a:r>
          </a:p>
          <a:p>
            <a:endParaRPr kumimoji="0" lang="en-US" sz="26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a:p>
            <a:pPr marL="457200" indent="-457200">
              <a:buFont typeface="Arial" panose="020B0604020202020204" pitchFamily="34" charset="0"/>
              <a:buChar char="•"/>
            </a:pPr>
            <a:r>
              <a:rPr kumimoji="0" lang="en-US" sz="26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those which </a:t>
            </a:r>
            <a:r>
              <a:rPr kumimoji="0" lang="en-US" sz="2600" b="0" i="0" u="none" strike="noStrike" kern="1200"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summarise</a:t>
            </a:r>
            <a:r>
              <a:rPr kumimoji="0" lang="en-US" sz="26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the actual landscape (topographic and general reference maps)</a:t>
            </a:r>
          </a:p>
          <a:p>
            <a:endParaRPr lang="en-US" sz="2600" dirty="0">
              <a:solidFill>
                <a:srgbClr val="FFFFFF"/>
              </a:solidFill>
              <a:latin typeface="Times New Roman" panose="02020603050405020304" pitchFamily="18" charset="0"/>
              <a:ea typeface="+mj-ea"/>
              <a:cs typeface="Times New Roman" panose="02020603050405020304" pitchFamily="18" charset="0"/>
            </a:endParaRPr>
          </a:p>
          <a:p>
            <a:pPr marL="457200" indent="-457200">
              <a:buFont typeface="Arial" panose="020B0604020202020204" pitchFamily="34" charset="0"/>
              <a:buChar char="•"/>
            </a:pPr>
            <a:r>
              <a:rPr kumimoji="0" lang="en-US" sz="26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those which describe specific features using the landscape as a background or for context (all other maps – usually called thematic maps).</a:t>
            </a:r>
            <a:endParaRPr lang="en-US" dirty="0"/>
          </a:p>
        </p:txBody>
      </p:sp>
    </p:spTree>
    <p:extLst>
      <p:ext uri="{BB962C8B-B14F-4D97-AF65-F5344CB8AC3E}">
        <p14:creationId xmlns:p14="http://schemas.microsoft.com/office/powerpoint/2010/main" val="315920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87B24E-E6D7-994B-59E8-CDC7BB7DDDA8}"/>
              </a:ext>
            </a:extLst>
          </p:cNvPr>
          <p:cNvSpPr txBox="1"/>
          <p:nvPr/>
        </p:nvSpPr>
        <p:spPr>
          <a:xfrm>
            <a:off x="5355772" y="645163"/>
            <a:ext cx="6096000" cy="5909310"/>
          </a:xfrm>
          <a:prstGeom prst="rect">
            <a:avLst/>
          </a:prstGeom>
          <a:noFill/>
        </p:spPr>
        <p:txBody>
          <a:bodyPr wrap="square">
            <a:spAutoFit/>
          </a:bodyPr>
          <a:lstStyle/>
          <a:p>
            <a:r>
              <a:rPr lang="en-US" sz="4000" b="1" dirty="0">
                <a:solidFill>
                  <a:srgbClr val="FFFFFF"/>
                </a:solidFill>
                <a:latin typeface="Times New Roman" panose="02020603050405020304" pitchFamily="18" charset="0"/>
                <a:ea typeface="+mj-ea"/>
                <a:cs typeface="Times New Roman" panose="02020603050405020304" pitchFamily="18" charset="0"/>
              </a:rPr>
              <a:t>Topographic map</a:t>
            </a:r>
          </a:p>
          <a:p>
            <a:b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lang="en-US" sz="2800" dirty="0">
                <a:solidFill>
                  <a:srgbClr val="FFFFFF"/>
                </a:solidFill>
                <a:latin typeface="Times New Roman" panose="02020603050405020304" pitchFamily="18" charset="0"/>
                <a:ea typeface="+mj-ea"/>
                <a:cs typeface="Times New Roman" panose="02020603050405020304" pitchFamily="18" charset="0"/>
              </a:rPr>
              <a:t>is a specialized cartographic representation that displays the physical features, elevation changes, and landforms of a specific geographic region. It offers comprehensive data on both natural and artificial elements, including mountains, hills, valleys, forests, bodies of water, highways, and buildings. The map employs contour lines to represent both the elevation and terrain characteristics.</a:t>
            </a:r>
          </a:p>
        </p:txBody>
      </p:sp>
    </p:spTree>
    <p:extLst>
      <p:ext uri="{BB962C8B-B14F-4D97-AF65-F5344CB8AC3E}">
        <p14:creationId xmlns:p14="http://schemas.microsoft.com/office/powerpoint/2010/main" val="378442900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3663CA-BA5A-41E7-1FBE-D38846DFEF75}"/>
              </a:ext>
            </a:extLst>
          </p:cNvPr>
          <p:cNvSpPr>
            <a:spLocks noGrp="1"/>
          </p:cNvSpPr>
          <p:nvPr>
            <p:ph type="title"/>
          </p:nvPr>
        </p:nvSpPr>
        <p:spPr>
          <a:xfrm>
            <a:off x="4599432" y="1609450"/>
            <a:ext cx="7141028" cy="4138206"/>
          </a:xfrm>
        </p:spPr>
        <p:txBody>
          <a:bodyPr/>
          <a:lstStyle/>
          <a:p>
            <a:r>
              <a:rPr lang="en-US" sz="4000" dirty="0">
                <a:latin typeface="Times New Roman" panose="02020603050405020304" pitchFamily="18" charset="0"/>
                <a:cs typeface="Times New Roman" panose="02020603050405020304" pitchFamily="18" charset="0"/>
              </a:rPr>
              <a:t>What is </a:t>
            </a:r>
            <a:r>
              <a:rPr kumimoji="0" lang="en-US" sz="400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cartography?</a:t>
            </a:r>
            <a:br>
              <a:rPr kumimoji="0" lang="en-US" sz="400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br>
              <a:rPr kumimoji="0" lang="en-US" sz="400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b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lang="en-US" sz="3000" b="0" dirty="0">
                <a:latin typeface="Times New Roman" panose="02020603050405020304" pitchFamily="18" charset="0"/>
                <a:cs typeface="Times New Roman" panose="02020603050405020304" pitchFamily="18" charset="0"/>
              </a:rPr>
              <a:t>cartography the art and science of is the study and practice of making maps by graphically representing a geographical area, usually on a flat surface such as a map or chart.</a:t>
            </a:r>
          </a:p>
        </p:txBody>
      </p:sp>
      <p:sp>
        <p:nvSpPr>
          <p:cNvPr id="8" name="Slide Number Placeholder 13">
            <a:extLst>
              <a:ext uri="{FF2B5EF4-FFF2-40B4-BE49-F238E27FC236}">
                <a16:creationId xmlns:a16="http://schemas.microsoft.com/office/drawing/2014/main" id="{7B1FF929-CED0-79CA-154D-98463CC4A60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altLang="zh-CN" sz="1200" u="none" strike="noStrike" kern="1200" cap="none" spc="0" normalizeH="0" baseline="0" dirty="0">
              <a:ln>
                <a:noFill/>
              </a:ln>
              <a:solidFill>
                <a:schemeClr val="bg1"/>
              </a:solidFill>
              <a:effectLst/>
              <a:uLnTx/>
              <a:uFillTx/>
            </a:endParaRPr>
          </a:p>
        </p:txBody>
      </p:sp>
    </p:spTree>
    <p:extLst>
      <p:ext uri="{BB962C8B-B14F-4D97-AF65-F5344CB8AC3E}">
        <p14:creationId xmlns:p14="http://schemas.microsoft.com/office/powerpoint/2010/main" val="32955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1455-51A5-7727-52BC-1C9DF6B1DB9D}"/>
              </a:ext>
            </a:extLst>
          </p:cNvPr>
          <p:cNvSpPr>
            <a:spLocks noGrp="1"/>
          </p:cNvSpPr>
          <p:nvPr>
            <p:ph type="title"/>
          </p:nvPr>
        </p:nvSpPr>
        <p:spPr>
          <a:xfrm>
            <a:off x="3624943" y="274955"/>
            <a:ext cx="4942114" cy="653093"/>
          </a:xfrm>
        </p:spPr>
        <p:txBody>
          <a:bodyPr/>
          <a:lstStyle/>
          <a:p>
            <a:r>
              <a:rPr lang="en-US" sz="3000" dirty="0">
                <a:latin typeface="Times New Roman" panose="02020603050405020304" pitchFamily="18" charset="0"/>
                <a:cs typeface="Times New Roman" panose="02020603050405020304" pitchFamily="18" charset="0"/>
              </a:rPr>
              <a:t>Example of topographic map</a:t>
            </a:r>
          </a:p>
        </p:txBody>
      </p:sp>
      <p:pic>
        <p:nvPicPr>
          <p:cNvPr id="6" name="Picture 5">
            <a:extLst>
              <a:ext uri="{FF2B5EF4-FFF2-40B4-BE49-F238E27FC236}">
                <a16:creationId xmlns:a16="http://schemas.microsoft.com/office/drawing/2014/main" id="{953AA3E9-A15E-3611-194B-6827ACE10379}"/>
              </a:ext>
            </a:extLst>
          </p:cNvPr>
          <p:cNvPicPr>
            <a:picLocks noChangeAspect="1"/>
          </p:cNvPicPr>
          <p:nvPr/>
        </p:nvPicPr>
        <p:blipFill>
          <a:blip r:embed="rId2"/>
          <a:stretch>
            <a:fillRect/>
          </a:stretch>
        </p:blipFill>
        <p:spPr>
          <a:xfrm>
            <a:off x="1884127" y="928048"/>
            <a:ext cx="8423745" cy="5505027"/>
          </a:xfrm>
          <a:prstGeom prst="rect">
            <a:avLst/>
          </a:prstGeom>
        </p:spPr>
      </p:pic>
    </p:spTree>
    <p:extLst>
      <p:ext uri="{BB962C8B-B14F-4D97-AF65-F5344CB8AC3E}">
        <p14:creationId xmlns:p14="http://schemas.microsoft.com/office/powerpoint/2010/main" val="18423041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256C8-264C-E31E-4269-734B91E4A0A6}"/>
              </a:ext>
            </a:extLst>
          </p:cNvPr>
          <p:cNvPicPr>
            <a:picLocks noChangeAspect="1"/>
          </p:cNvPicPr>
          <p:nvPr/>
        </p:nvPicPr>
        <p:blipFill>
          <a:blip r:embed="rId2"/>
          <a:stretch>
            <a:fillRect/>
          </a:stretch>
        </p:blipFill>
        <p:spPr>
          <a:xfrm>
            <a:off x="5314667" y="1115434"/>
            <a:ext cx="6624524" cy="5118950"/>
          </a:xfrm>
          <a:prstGeom prst="rect">
            <a:avLst/>
          </a:prstGeom>
        </p:spPr>
      </p:pic>
      <p:sp>
        <p:nvSpPr>
          <p:cNvPr id="6" name="TextBox 5">
            <a:extLst>
              <a:ext uri="{FF2B5EF4-FFF2-40B4-BE49-F238E27FC236}">
                <a16:creationId xmlns:a16="http://schemas.microsoft.com/office/drawing/2014/main" id="{438EA92E-9159-D36D-8391-F61C475460F5}"/>
              </a:ext>
            </a:extLst>
          </p:cNvPr>
          <p:cNvSpPr txBox="1"/>
          <p:nvPr/>
        </p:nvSpPr>
        <p:spPr>
          <a:xfrm>
            <a:off x="127814" y="1115434"/>
            <a:ext cx="5186853" cy="4555093"/>
          </a:xfrm>
          <a:prstGeom prst="rect">
            <a:avLst/>
          </a:prstGeom>
          <a:noFill/>
        </p:spPr>
        <p:txBody>
          <a:bodyPr wrap="square">
            <a:spAutoFit/>
          </a:bodyPr>
          <a:lstStyle/>
          <a:p>
            <a:r>
              <a:rPr lang="en-US" sz="3600" b="1" dirty="0">
                <a:solidFill>
                  <a:srgbClr val="FFFFFF"/>
                </a:solidFill>
                <a:latin typeface="Times New Roman" panose="02020603050405020304" pitchFamily="18" charset="0"/>
                <a:ea typeface="+mj-ea"/>
                <a:cs typeface="Times New Roman" panose="02020603050405020304" pitchFamily="18" charset="0"/>
              </a:rPr>
              <a:t>General reference maps</a:t>
            </a:r>
          </a:p>
          <a:p>
            <a:b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A general reference map is a simple representation of important physical features, both natural and man-made, in a specific area. Its main purpose is to provide a summary of the landscape, making it easier for us to discover and locate different places.</a:t>
            </a:r>
            <a:endParaRPr lang="en-US" sz="2800" dirty="0"/>
          </a:p>
        </p:txBody>
      </p:sp>
    </p:spTree>
    <p:extLst>
      <p:ext uri="{BB962C8B-B14F-4D97-AF65-F5344CB8AC3E}">
        <p14:creationId xmlns:p14="http://schemas.microsoft.com/office/powerpoint/2010/main" val="270399741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FF7720-5D82-774C-FB5F-9C82AAD410A0}"/>
              </a:ext>
            </a:extLst>
          </p:cNvPr>
          <p:cNvPicPr>
            <a:picLocks noChangeAspect="1"/>
          </p:cNvPicPr>
          <p:nvPr/>
        </p:nvPicPr>
        <p:blipFill>
          <a:blip r:embed="rId2"/>
          <a:stretch>
            <a:fillRect/>
          </a:stretch>
        </p:blipFill>
        <p:spPr>
          <a:xfrm>
            <a:off x="4063935" y="737573"/>
            <a:ext cx="7830911" cy="5372369"/>
          </a:xfrm>
          <a:prstGeom prst="rect">
            <a:avLst/>
          </a:prstGeom>
        </p:spPr>
      </p:pic>
      <p:sp>
        <p:nvSpPr>
          <p:cNvPr id="3" name="TextBox 2">
            <a:extLst>
              <a:ext uri="{FF2B5EF4-FFF2-40B4-BE49-F238E27FC236}">
                <a16:creationId xmlns:a16="http://schemas.microsoft.com/office/drawing/2014/main" id="{D912B998-D388-072C-E910-FA32C1DBF1F6}"/>
              </a:ext>
            </a:extLst>
          </p:cNvPr>
          <p:cNvSpPr txBox="1"/>
          <p:nvPr/>
        </p:nvSpPr>
        <p:spPr>
          <a:xfrm>
            <a:off x="297154" y="1115434"/>
            <a:ext cx="3968371" cy="4616648"/>
          </a:xfrm>
          <a:prstGeom prst="rect">
            <a:avLst/>
          </a:prstGeom>
          <a:noFill/>
        </p:spPr>
        <p:txBody>
          <a:bodyPr wrap="square">
            <a:spAutoFit/>
          </a:bodyPr>
          <a:lstStyle/>
          <a:p>
            <a:r>
              <a:rPr lang="en-US" sz="4000" b="1" dirty="0">
                <a:solidFill>
                  <a:srgbClr val="FFFFFF"/>
                </a:solidFill>
                <a:latin typeface="Times New Roman" panose="02020603050405020304" pitchFamily="18" charset="0"/>
                <a:ea typeface="+mj-ea"/>
                <a:cs typeface="Times New Roman" panose="02020603050405020304" pitchFamily="18" charset="0"/>
              </a:rPr>
              <a:t>Thematic maps </a:t>
            </a:r>
          </a:p>
          <a:p>
            <a:br>
              <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lang="en-US" sz="2800" dirty="0">
                <a:solidFill>
                  <a:srgbClr val="FFFFFF"/>
                </a:solidFill>
                <a:latin typeface="Times New Roman" panose="02020603050405020304" pitchFamily="18" charset="0"/>
                <a:ea typeface="+mj-ea"/>
                <a:cs typeface="Times New Roman" panose="02020603050405020304" pitchFamily="18" charset="0"/>
              </a:rPr>
              <a:t>Thematic maps are maps that focus on particular topics or phenomena, such as population density, rainfall and precipitation levels, vegetation distribution, and poverty.</a:t>
            </a:r>
          </a:p>
        </p:txBody>
      </p:sp>
    </p:spTree>
    <p:extLst>
      <p:ext uri="{BB962C8B-B14F-4D97-AF65-F5344CB8AC3E}">
        <p14:creationId xmlns:p14="http://schemas.microsoft.com/office/powerpoint/2010/main" val="142126879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140216" y="622139"/>
            <a:ext cx="4629538" cy="1325563"/>
          </a:xfrm>
        </p:spPr>
        <p:txBody>
          <a:bodyPr/>
          <a:lstStyle/>
          <a:p>
            <a:r>
              <a:rPr lang="en-US" altLang="zh-CN" sz="3600" dirty="0">
                <a:latin typeface="Times New Roman" panose="02020603050405020304" pitchFamily="18" charset="0"/>
                <a:cs typeface="Times New Roman" panose="02020603050405020304" pitchFamily="18" charset="0"/>
              </a:rPr>
              <a:t>Classifications of maps based on scale</a:t>
            </a:r>
            <a:endParaRPr lang="en-US" sz="36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4584821" y="311581"/>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altLang="zh-CN" sz="1200" u="none" strike="noStrike" kern="1200" cap="none" spc="0" normalizeH="0" baseline="0" dirty="0">
              <a:ln>
                <a:noFill/>
              </a:ln>
              <a:solidFill>
                <a:schemeClr val="bg1"/>
              </a:solidFill>
              <a:effectLst/>
              <a:uLnTx/>
              <a:uFillTx/>
            </a:endParaRPr>
          </a:p>
        </p:txBody>
      </p:sp>
      <p:pic>
        <p:nvPicPr>
          <p:cNvPr id="11" name="Picture Placeholder 10">
            <a:extLst>
              <a:ext uri="{FF2B5EF4-FFF2-40B4-BE49-F238E27FC236}">
                <a16:creationId xmlns:a16="http://schemas.microsoft.com/office/drawing/2014/main" id="{0524B9F2-10A9-3192-B7BB-EDD0D46607DB}"/>
              </a:ext>
            </a:extLst>
          </p:cNvPr>
          <p:cNvPicPr>
            <a:picLocks noGrp="1" noChangeAspect="1"/>
          </p:cNvPicPr>
          <p:nvPr>
            <p:ph type="pic" sz="quarter" idx="51"/>
          </p:nvPr>
        </p:nvPicPr>
        <p:blipFill rotWithShape="1">
          <a:blip r:embed="rId3"/>
          <a:srcRect l="14645" t="1032" r="32477" b="-1032"/>
          <a:stretch/>
        </p:blipFill>
        <p:spPr>
          <a:xfrm>
            <a:off x="6186660" y="246042"/>
            <a:ext cx="5783484" cy="6152185"/>
          </a:xfrm>
        </p:spPr>
      </p:pic>
      <p:sp>
        <p:nvSpPr>
          <p:cNvPr id="8" name="TextBox 7">
            <a:extLst>
              <a:ext uri="{FF2B5EF4-FFF2-40B4-BE49-F238E27FC236}">
                <a16:creationId xmlns:a16="http://schemas.microsoft.com/office/drawing/2014/main" id="{DABF50A0-442A-4C59-CEDA-221D98AABA59}"/>
              </a:ext>
            </a:extLst>
          </p:cNvPr>
          <p:cNvSpPr txBox="1"/>
          <p:nvPr/>
        </p:nvSpPr>
        <p:spPr>
          <a:xfrm>
            <a:off x="221856" y="2852582"/>
            <a:ext cx="5370286" cy="1588127"/>
          </a:xfrm>
          <a:prstGeom prst="rect">
            <a:avLst/>
          </a:prstGeom>
        </p:spPr>
        <p:txBody>
          <a:bodyPr wrap="square" rtlCol="0">
            <a:spAutoFit/>
          </a:bodyPr>
          <a:lstStyle/>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Small scale maps </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Medium scale maps</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Large scale maps</a:t>
            </a:r>
          </a:p>
        </p:txBody>
      </p:sp>
    </p:spTree>
    <p:extLst>
      <p:ext uri="{BB962C8B-B14F-4D97-AF65-F5344CB8AC3E}">
        <p14:creationId xmlns:p14="http://schemas.microsoft.com/office/powerpoint/2010/main" val="77554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140216" y="622139"/>
            <a:ext cx="4629538" cy="1325563"/>
          </a:xfrm>
        </p:spPr>
        <p:txBody>
          <a:bodyPr/>
          <a:lstStyle/>
          <a:p>
            <a:r>
              <a:rPr lang="en-US" altLang="zh-CN" sz="3600" dirty="0">
                <a:latin typeface="Times New Roman" panose="02020603050405020304" pitchFamily="18" charset="0"/>
                <a:cs typeface="Times New Roman" panose="02020603050405020304" pitchFamily="18" charset="0"/>
              </a:rPr>
              <a:t>Classifications of maps based on their functions</a:t>
            </a:r>
            <a:endParaRPr lang="en-US" sz="36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4584821" y="311581"/>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altLang="zh-CN" sz="1200" u="none" strike="noStrike" kern="1200" cap="none" spc="0" normalizeH="0" baseline="0" dirty="0">
              <a:ln>
                <a:noFill/>
              </a:ln>
              <a:solidFill>
                <a:schemeClr val="bg1"/>
              </a:solidFill>
              <a:effectLst/>
              <a:uLnTx/>
              <a:uFillTx/>
            </a:endParaRPr>
          </a:p>
        </p:txBody>
      </p:sp>
      <p:sp>
        <p:nvSpPr>
          <p:cNvPr id="8" name="TextBox 7">
            <a:extLst>
              <a:ext uri="{FF2B5EF4-FFF2-40B4-BE49-F238E27FC236}">
                <a16:creationId xmlns:a16="http://schemas.microsoft.com/office/drawing/2014/main" id="{DABF50A0-442A-4C59-CEDA-221D98AABA59}"/>
              </a:ext>
            </a:extLst>
          </p:cNvPr>
          <p:cNvSpPr txBox="1"/>
          <p:nvPr/>
        </p:nvSpPr>
        <p:spPr>
          <a:xfrm>
            <a:off x="163005" y="2793751"/>
            <a:ext cx="5370286" cy="2086725"/>
          </a:xfrm>
          <a:prstGeom prst="rect">
            <a:avLst/>
          </a:prstGeom>
        </p:spPr>
        <p:txBody>
          <a:bodyPr wrap="square" rtlCol="0">
            <a:spAutoFit/>
          </a:bodyPr>
          <a:lstStyle/>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General maps</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Special purpose maps</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charts</a:t>
            </a:r>
          </a:p>
          <a:p>
            <a:pPr marL="571500" indent="-571500">
              <a:lnSpc>
                <a:spcPct val="90000"/>
              </a:lnSpc>
              <a:spcBef>
                <a:spcPct val="0"/>
              </a:spcBef>
              <a:buFont typeface="Arial" panose="020B0604020202020204" pitchFamily="34" charset="0"/>
              <a:buChar char="•"/>
            </a:pPr>
            <a:endParaRPr lang="en-US" sz="3600" dirty="0">
              <a:solidFill>
                <a:schemeClr val="bg1"/>
              </a:solidFill>
              <a:latin typeface="Times New Roman" panose="02020603050405020304" pitchFamily="18" charset="0"/>
              <a:ea typeface="+mj-ea"/>
              <a:cs typeface="Times New Roman" panose="02020603050405020304" pitchFamily="18" charset="0"/>
            </a:endParaRPr>
          </a:p>
        </p:txBody>
      </p:sp>
      <p:pic>
        <p:nvPicPr>
          <p:cNvPr id="7" name="Picture Placeholder 6">
            <a:extLst>
              <a:ext uri="{FF2B5EF4-FFF2-40B4-BE49-F238E27FC236}">
                <a16:creationId xmlns:a16="http://schemas.microsoft.com/office/drawing/2014/main" id="{A014FE4A-11DF-7F47-2968-6B09841287C8}"/>
              </a:ext>
            </a:extLst>
          </p:cNvPr>
          <p:cNvPicPr>
            <a:picLocks noGrp="1" noChangeAspect="1"/>
          </p:cNvPicPr>
          <p:nvPr>
            <p:ph type="pic" sz="quarter" idx="51"/>
          </p:nvPr>
        </p:nvPicPr>
        <p:blipFill>
          <a:blip r:embed="rId3"/>
          <a:srcRect l="18626" r="18626"/>
          <a:stretch>
            <a:fillRect/>
          </a:stretch>
        </p:blipFill>
        <p:spPr/>
      </p:pic>
    </p:spTree>
    <p:extLst>
      <p:ext uri="{BB962C8B-B14F-4D97-AF65-F5344CB8AC3E}">
        <p14:creationId xmlns:p14="http://schemas.microsoft.com/office/powerpoint/2010/main" val="312748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140216" y="622139"/>
            <a:ext cx="4629538" cy="1325563"/>
          </a:xfrm>
        </p:spPr>
        <p:txBody>
          <a:bodyPr/>
          <a:lstStyle/>
          <a:p>
            <a:r>
              <a:rPr lang="en-US" altLang="zh-CN" sz="3600" dirty="0">
                <a:latin typeface="Times New Roman" panose="02020603050405020304" pitchFamily="18" charset="0"/>
                <a:cs typeface="Times New Roman" panose="02020603050405020304" pitchFamily="18" charset="0"/>
              </a:rPr>
              <a:t>Classifications of maps based on their subject matter</a:t>
            </a:r>
            <a:endParaRPr lang="en-US" sz="36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4584821" y="311581"/>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altLang="zh-CN" sz="1200" u="none" strike="noStrike" kern="1200" cap="none" spc="0" normalizeH="0" baseline="0" dirty="0">
              <a:ln>
                <a:noFill/>
              </a:ln>
              <a:solidFill>
                <a:schemeClr val="bg1"/>
              </a:solidFill>
              <a:effectLst/>
              <a:uLnTx/>
              <a:uFillTx/>
            </a:endParaRPr>
          </a:p>
        </p:txBody>
      </p:sp>
      <p:sp>
        <p:nvSpPr>
          <p:cNvPr id="8" name="TextBox 7">
            <a:extLst>
              <a:ext uri="{FF2B5EF4-FFF2-40B4-BE49-F238E27FC236}">
                <a16:creationId xmlns:a16="http://schemas.microsoft.com/office/drawing/2014/main" id="{DABF50A0-442A-4C59-CEDA-221D98AABA59}"/>
              </a:ext>
            </a:extLst>
          </p:cNvPr>
          <p:cNvSpPr txBox="1"/>
          <p:nvPr/>
        </p:nvSpPr>
        <p:spPr>
          <a:xfrm>
            <a:off x="221856" y="2852582"/>
            <a:ext cx="5370286" cy="1588127"/>
          </a:xfrm>
          <a:prstGeom prst="rect">
            <a:avLst/>
          </a:prstGeom>
        </p:spPr>
        <p:txBody>
          <a:bodyPr wrap="square" rtlCol="0">
            <a:spAutoFit/>
          </a:bodyPr>
          <a:lstStyle/>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Cadastral maps</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Plans</a:t>
            </a:r>
          </a:p>
          <a:p>
            <a:pPr marL="571500" indent="-571500">
              <a:lnSpc>
                <a:spcPct val="90000"/>
              </a:lnSpc>
              <a:spcBef>
                <a:spcPct val="0"/>
              </a:spcBef>
              <a:buFont typeface="Arial" panose="020B0604020202020204" pitchFamily="34" charset="0"/>
              <a:buChar char="•"/>
            </a:pPr>
            <a:r>
              <a:rPr lang="en-US" sz="3600" dirty="0">
                <a:solidFill>
                  <a:schemeClr val="bg1"/>
                </a:solidFill>
                <a:latin typeface="Times New Roman" panose="02020603050405020304" pitchFamily="18" charset="0"/>
                <a:ea typeface="+mj-ea"/>
                <a:cs typeface="Times New Roman" panose="02020603050405020304" pitchFamily="18" charset="0"/>
              </a:rPr>
              <a:t>Soil, vegetation, etc.</a:t>
            </a:r>
          </a:p>
        </p:txBody>
      </p:sp>
      <p:pic>
        <p:nvPicPr>
          <p:cNvPr id="7" name="Picture Placeholder 6">
            <a:extLst>
              <a:ext uri="{FF2B5EF4-FFF2-40B4-BE49-F238E27FC236}">
                <a16:creationId xmlns:a16="http://schemas.microsoft.com/office/drawing/2014/main" id="{D21388FC-1827-DEDF-B03C-C99299FFD4D9}"/>
              </a:ext>
            </a:extLst>
          </p:cNvPr>
          <p:cNvPicPr>
            <a:picLocks noGrp="1" noChangeAspect="1"/>
          </p:cNvPicPr>
          <p:nvPr>
            <p:ph type="pic" sz="quarter" idx="51"/>
          </p:nvPr>
        </p:nvPicPr>
        <p:blipFill>
          <a:blip r:embed="rId3"/>
          <a:srcRect l="18696" r="18696"/>
          <a:stretch>
            <a:fillRect/>
          </a:stretch>
        </p:blipFill>
        <p:spPr/>
      </p:pic>
    </p:spTree>
    <p:extLst>
      <p:ext uri="{BB962C8B-B14F-4D97-AF65-F5344CB8AC3E}">
        <p14:creationId xmlns:p14="http://schemas.microsoft.com/office/powerpoint/2010/main" val="143422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a:xfrm>
            <a:off x="5297714" y="1703538"/>
            <a:ext cx="5853984" cy="1325563"/>
          </a:xfrm>
        </p:spPr>
        <p:txBody>
          <a:bodyPr/>
          <a:lstStyle/>
          <a:p>
            <a:r>
              <a:rPr lang="en-US" sz="6000" i="1" dirty="0">
                <a:latin typeface="Times New Roman" panose="02020603050405020304" pitchFamily="18" charset="0"/>
                <a:cs typeface="Times New Roman" panose="02020603050405020304" pitchFamily="18" charset="0"/>
              </a:rPr>
              <a:t>Thank you for</a:t>
            </a:r>
            <a:br>
              <a:rPr lang="en-US" sz="6000" i="1" dirty="0">
                <a:latin typeface="Times New Roman" panose="02020603050405020304" pitchFamily="18" charset="0"/>
                <a:cs typeface="Times New Roman" panose="02020603050405020304" pitchFamily="18" charset="0"/>
              </a:rPr>
            </a:br>
            <a:r>
              <a:rPr lang="en-US" sz="6000" i="1" dirty="0">
                <a:latin typeface="Times New Roman" panose="02020603050405020304" pitchFamily="18" charset="0"/>
                <a:cs typeface="Times New Roman" panose="02020603050405020304" pitchFamily="18" charset="0"/>
              </a:rPr>
              <a:t>listening.</a:t>
            </a:r>
          </a:p>
        </p:txBody>
      </p:sp>
      <p:pic>
        <p:nvPicPr>
          <p:cNvPr id="14" name="Picture Placeholder 13" descr="People working in office">
            <a:extLst>
              <a:ext uri="{FF2B5EF4-FFF2-40B4-BE49-F238E27FC236}">
                <a16:creationId xmlns:a16="http://schemas.microsoft.com/office/drawing/2014/main" id="{496155F4-61B2-441D-9F16-788866450DA2}"/>
              </a:ext>
            </a:extLst>
          </p:cNvPr>
          <p:cNvPicPr>
            <a:picLocks noGrp="1" noChangeAspect="1"/>
          </p:cNvPicPr>
          <p:nvPr>
            <p:ph type="pic" sz="quarter" idx="49"/>
          </p:nvPr>
        </p:nvPicPr>
        <p:blipFill rotWithShape="1">
          <a:blip r:embed="rId3" cstate="print">
            <a:extLst>
              <a:ext uri="{28A0092B-C50C-407E-A947-70E740481C1C}">
                <a14:useLocalDpi xmlns:a14="http://schemas.microsoft.com/office/drawing/2010/main"/>
              </a:ext>
            </a:extLst>
          </a:blip>
          <a:srcRect/>
          <a:stretch/>
        </p:blipFill>
        <p:spPr/>
      </p:pic>
      <p:pic>
        <p:nvPicPr>
          <p:cNvPr id="16" name="Picture Placeholder 15" descr="People in an office discussing work over a laptop&#10;">
            <a:extLst>
              <a:ext uri="{FF2B5EF4-FFF2-40B4-BE49-F238E27FC236}">
                <a16:creationId xmlns:a16="http://schemas.microsoft.com/office/drawing/2014/main" id="{BCD5762E-DD49-42B3-9CA8-46A4AD7193E2}"/>
              </a:ext>
            </a:extLst>
          </p:cNvPr>
          <p:cNvPicPr>
            <a:picLocks noGrp="1" noChangeAspect="1"/>
          </p:cNvPicPr>
          <p:nvPr>
            <p:ph type="pic" sz="quarter" idx="48"/>
          </p:nvPr>
        </p:nvPicPr>
        <p:blipFill rotWithShape="1">
          <a:blip r:embed="rId4" cstate="print">
            <a:extLst>
              <a:ext uri="{28A0092B-C50C-407E-A947-70E740481C1C}">
                <a14:useLocalDpi xmlns:a14="http://schemas.microsoft.com/office/drawing/2010/main"/>
              </a:ext>
            </a:extLst>
          </a:blip>
          <a:srcRect/>
          <a:stretch/>
        </p:blipFill>
        <p:spPr/>
      </p:pic>
      <p:pic>
        <p:nvPicPr>
          <p:cNvPr id="18" name="Picture Placeholder 17" descr="Layout of website design sketches on white paper">
            <a:extLst>
              <a:ext uri="{FF2B5EF4-FFF2-40B4-BE49-F238E27FC236}">
                <a16:creationId xmlns:a16="http://schemas.microsoft.com/office/drawing/2014/main" id="{1051CD21-1408-4D13-BF0B-0D7013AD2D0C}"/>
              </a:ext>
            </a:extLst>
          </p:cNvPr>
          <p:cNvPicPr>
            <a:picLocks noGrp="1" noChangeAspect="1"/>
          </p:cNvPicPr>
          <p:nvPr>
            <p:ph type="pic" sz="quarter" idx="51"/>
          </p:nvPr>
        </p:nvPicPr>
        <p:blipFill rotWithShape="1">
          <a:blip r:embed="rId5" cstate="print">
            <a:extLst>
              <a:ext uri="{28A0092B-C50C-407E-A947-70E740481C1C}">
                <a14:useLocalDpi xmlns:a14="http://schemas.microsoft.com/office/drawing/2010/main"/>
              </a:ext>
            </a:extLst>
          </a:blip>
          <a:srcRect/>
          <a:stretch/>
        </p:blipFill>
        <p:spPr/>
      </p:pic>
      <p:sp>
        <p:nvSpPr>
          <p:cNvPr id="25" name="Text Placeholder 24">
            <a:extLst>
              <a:ext uri="{FF2B5EF4-FFF2-40B4-BE49-F238E27FC236}">
                <a16:creationId xmlns:a16="http://schemas.microsoft.com/office/drawing/2014/main" id="{B993E4D5-4AD0-4740-096D-6822944C8FF6}"/>
              </a:ext>
            </a:extLst>
          </p:cNvPr>
          <p:cNvSpPr>
            <a:spLocks noGrp="1"/>
          </p:cNvSpPr>
          <p:nvPr>
            <p:ph type="body" sz="quarter" idx="27"/>
          </p:nvPr>
        </p:nvSpPr>
        <p:spPr/>
        <p:txBody>
          <a:bodyPr/>
          <a:lstStyle/>
          <a:p>
            <a:endParaRPr lang="en-US" dirty="0"/>
          </a:p>
        </p:txBody>
      </p:sp>
      <p:pic>
        <p:nvPicPr>
          <p:cNvPr id="28" name="Picture Placeholder 27" descr="Businesswoman reviewing sticky notes on a wall">
            <a:extLst>
              <a:ext uri="{FF2B5EF4-FFF2-40B4-BE49-F238E27FC236}">
                <a16:creationId xmlns:a16="http://schemas.microsoft.com/office/drawing/2014/main" id="{B746A775-E65C-70F6-9DB4-E51F7F2DAECE}"/>
              </a:ext>
            </a:extLst>
          </p:cNvPr>
          <p:cNvPicPr>
            <a:picLocks noGrp="1" noChangeAspect="1"/>
          </p:cNvPicPr>
          <p:nvPr>
            <p:ph type="pic" sz="quarter" idx="50"/>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9279411"/>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555D-0165-A64F-49AD-396024EC82EF}"/>
              </a:ext>
            </a:extLst>
          </p:cNvPr>
          <p:cNvSpPr>
            <a:spLocks noGrp="1"/>
          </p:cNvSpPr>
          <p:nvPr>
            <p:ph type="title"/>
          </p:nvPr>
        </p:nvSpPr>
        <p:spPr>
          <a:xfrm>
            <a:off x="1937658" y="101255"/>
            <a:ext cx="9006114" cy="1115434"/>
          </a:xfrm>
        </p:spPr>
        <p:txBody>
          <a:bodyPr/>
          <a:lstStyle/>
          <a:p>
            <a:r>
              <a:rPr lang="en-US" dirty="0"/>
              <a:t>One of the world’s first maps ever</a:t>
            </a:r>
          </a:p>
        </p:txBody>
      </p:sp>
      <p:pic>
        <p:nvPicPr>
          <p:cNvPr id="6" name="Picture 5">
            <a:extLst>
              <a:ext uri="{FF2B5EF4-FFF2-40B4-BE49-F238E27FC236}">
                <a16:creationId xmlns:a16="http://schemas.microsoft.com/office/drawing/2014/main" id="{7CC9EF65-B3C6-727B-43C0-DFF0CA9F4E33}"/>
              </a:ext>
            </a:extLst>
          </p:cNvPr>
          <p:cNvPicPr>
            <a:picLocks noChangeAspect="1"/>
          </p:cNvPicPr>
          <p:nvPr/>
        </p:nvPicPr>
        <p:blipFill>
          <a:blip r:embed="rId2"/>
          <a:stretch>
            <a:fillRect/>
          </a:stretch>
        </p:blipFill>
        <p:spPr>
          <a:xfrm>
            <a:off x="2434544" y="1144934"/>
            <a:ext cx="7322911" cy="5438111"/>
          </a:xfrm>
          <a:prstGeom prst="rect">
            <a:avLst/>
          </a:prstGeom>
        </p:spPr>
      </p:pic>
    </p:spTree>
    <p:extLst>
      <p:ext uri="{BB962C8B-B14F-4D97-AF65-F5344CB8AC3E}">
        <p14:creationId xmlns:p14="http://schemas.microsoft.com/office/powerpoint/2010/main" val="36590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FA9173-F892-5C7D-99AF-4C5FFB1532B4}"/>
              </a:ext>
            </a:extLst>
          </p:cNvPr>
          <p:cNvSpPr>
            <a:spLocks noGrp="1"/>
          </p:cNvSpPr>
          <p:nvPr>
            <p:ph type="title"/>
          </p:nvPr>
        </p:nvSpPr>
        <p:spPr>
          <a:xfrm>
            <a:off x="264997" y="748131"/>
            <a:ext cx="9823998" cy="849592"/>
          </a:xfrm>
        </p:spPr>
        <p:txBody>
          <a:bodyPr/>
          <a:lstStyle/>
          <a:p>
            <a:r>
              <a:rPr lang="en-US" dirty="0">
                <a:latin typeface="Times New Roman" panose="02020603050405020304" pitchFamily="18" charset="0"/>
                <a:cs typeface="Times New Roman" panose="02020603050405020304" pitchFamily="18" charset="0"/>
              </a:rPr>
              <a:t>Why cartography is important?</a:t>
            </a:r>
          </a:p>
        </p:txBody>
      </p:sp>
      <p:sp>
        <p:nvSpPr>
          <p:cNvPr id="29" name="Text Placeholder 28">
            <a:extLst>
              <a:ext uri="{FF2B5EF4-FFF2-40B4-BE49-F238E27FC236}">
                <a16:creationId xmlns:a16="http://schemas.microsoft.com/office/drawing/2014/main" id="{52FD53DB-CD39-2575-F8BA-63488E81091E}"/>
              </a:ext>
            </a:extLst>
          </p:cNvPr>
          <p:cNvSpPr>
            <a:spLocks noGrp="1"/>
          </p:cNvSpPr>
          <p:nvPr>
            <p:ph type="body" sz="quarter" idx="28"/>
          </p:nvPr>
        </p:nvSpPr>
        <p:spPr>
          <a:xfrm>
            <a:off x="264997" y="1868684"/>
            <a:ext cx="6239268" cy="4117612"/>
          </a:xfrm>
        </p:spPr>
        <p:txBody>
          <a:bodyPr/>
          <a:lstStyle/>
          <a:p>
            <a:pPr marL="457200" indent="-457200">
              <a:buFont typeface="Arial" panose="020B0604020202020204" pitchFamily="34" charset="0"/>
              <a:buChar char="•"/>
            </a:pPr>
            <a:r>
              <a:rPr lang="en-US" sz="2800" dirty="0">
                <a:solidFill>
                  <a:srgbClr val="FFFFFF"/>
                </a:solidFill>
                <a:latin typeface="Times New Roman" panose="02020603050405020304" pitchFamily="18" charset="0"/>
                <a:ea typeface="+mj-ea"/>
                <a:cs typeface="Times New Roman" panose="02020603050405020304" pitchFamily="18" charset="0"/>
              </a:rPr>
              <a:t>To communicate geographic information in a graphic form as a digital image or a paper map (analog)</a:t>
            </a:r>
          </a:p>
          <a:p>
            <a:pPr marL="457200" indent="-457200">
              <a:buFont typeface="Arial" panose="020B0604020202020204" pitchFamily="34" charset="0"/>
              <a:buChar char="•"/>
            </a:pPr>
            <a:r>
              <a:rPr lang="en-US" sz="2800" dirty="0">
                <a:solidFill>
                  <a:srgbClr val="FFFFFF"/>
                </a:solidFill>
                <a:latin typeface="Times New Roman" panose="02020603050405020304" pitchFamily="18" charset="0"/>
                <a:ea typeface="+mj-ea"/>
                <a:cs typeface="Times New Roman" panose="02020603050405020304" pitchFamily="18" charset="0"/>
              </a:rPr>
              <a:t>To position the surroundings, location and etc.</a:t>
            </a:r>
          </a:p>
          <a:p>
            <a:pPr marL="457200" indent="-457200">
              <a:buFont typeface="Arial" panose="020B0604020202020204" pitchFamily="34" charset="0"/>
              <a:buChar char="•"/>
            </a:pPr>
            <a:r>
              <a:rPr lang="en-US" sz="2800" dirty="0">
                <a:solidFill>
                  <a:srgbClr val="FFFFFF"/>
                </a:solidFill>
                <a:latin typeface="Times New Roman" panose="02020603050405020304" pitchFamily="18" charset="0"/>
                <a:ea typeface="+mj-ea"/>
                <a:cs typeface="Times New Roman" panose="02020603050405020304" pitchFamily="18" charset="0"/>
              </a:rPr>
              <a:t>Graphics better than description —’A picture tells a thousand words’. • «Map is the second language of geography»-</a:t>
            </a:r>
            <a:r>
              <a:rPr lang="en-US" sz="2800" dirty="0" err="1">
                <a:solidFill>
                  <a:srgbClr val="FFFFFF"/>
                </a:solidFill>
                <a:latin typeface="Times New Roman" panose="02020603050405020304" pitchFamily="18" charset="0"/>
                <a:ea typeface="+mj-ea"/>
                <a:cs typeface="Times New Roman" panose="02020603050405020304" pitchFamily="18" charset="0"/>
              </a:rPr>
              <a:t>N.Baranski</a:t>
            </a:r>
            <a:endParaRPr lang="en-US" sz="2800" dirty="0">
              <a:solidFill>
                <a:srgbClr val="FFFFFF"/>
              </a:solidFill>
              <a:latin typeface="Times New Roman" panose="02020603050405020304" pitchFamily="18" charset="0"/>
              <a:ea typeface="+mj-ea"/>
              <a:cs typeface="Times New Roman" panose="02020603050405020304" pitchFamily="18" charset="0"/>
            </a:endParaRPr>
          </a:p>
        </p:txBody>
      </p:sp>
      <p:pic>
        <p:nvPicPr>
          <p:cNvPr id="39" name="Picture Placehold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8" name="Slide Number Placeholder 13">
            <a:extLst>
              <a:ext uri="{FF2B5EF4-FFF2-40B4-BE49-F238E27FC236}">
                <a16:creationId xmlns:a16="http://schemas.microsoft.com/office/drawing/2014/main" id="{965C5ABF-DCA7-6790-2E26-EE57DCD64900}"/>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altLang="zh-CN" sz="1200" u="none" strike="noStrike" kern="1200" cap="none" spc="0" normalizeH="0" baseline="0" dirty="0">
              <a:ln>
                <a:noFill/>
              </a:ln>
              <a:solidFill>
                <a:schemeClr val="bg1"/>
              </a:solidFill>
              <a:effectLst/>
              <a:uLnTx/>
              <a:uFillTx/>
            </a:endParaRPr>
          </a:p>
        </p:txBody>
      </p:sp>
      <p:pic>
        <p:nvPicPr>
          <p:cNvPr id="7" name="Picture Placeholder 6">
            <a:extLst>
              <a:ext uri="{FF2B5EF4-FFF2-40B4-BE49-F238E27FC236}">
                <a16:creationId xmlns:a16="http://schemas.microsoft.com/office/drawing/2014/main" id="{2BBC0482-B1D7-F137-5214-9454D3EA6232}"/>
              </a:ext>
            </a:extLst>
          </p:cNvPr>
          <p:cNvPicPr>
            <a:picLocks noGrp="1" noChangeAspect="1"/>
          </p:cNvPicPr>
          <p:nvPr>
            <p:ph type="pic" sz="quarter" idx="48"/>
          </p:nvPr>
        </p:nvPicPr>
        <p:blipFill>
          <a:blip r:embed="rId4"/>
          <a:srcRect l="16324" r="16324"/>
          <a:stretch>
            <a:fillRect/>
          </a:stretch>
        </p:blipFill>
        <p:spPr/>
      </p:pic>
    </p:spTree>
    <p:extLst>
      <p:ext uri="{BB962C8B-B14F-4D97-AF65-F5344CB8AC3E}">
        <p14:creationId xmlns:p14="http://schemas.microsoft.com/office/powerpoint/2010/main" val="415753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1455-51A5-7727-52BC-1C9DF6B1DB9D}"/>
              </a:ext>
            </a:extLst>
          </p:cNvPr>
          <p:cNvSpPr>
            <a:spLocks noGrp="1"/>
          </p:cNvSpPr>
          <p:nvPr>
            <p:ph type="title"/>
          </p:nvPr>
        </p:nvSpPr>
        <p:spPr>
          <a:xfrm>
            <a:off x="537030" y="116115"/>
            <a:ext cx="11945256" cy="2423886"/>
          </a:xfrm>
        </p:spPr>
        <p:txBody>
          <a:bodyPr/>
          <a:lstStyle/>
          <a:p>
            <a:r>
              <a:rPr lang="en-US" sz="3000" dirty="0">
                <a:latin typeface="Times New Roman" panose="02020603050405020304" pitchFamily="18" charset="0"/>
                <a:cs typeface="Times New Roman" panose="02020603050405020304" pitchFamily="18" charset="0"/>
              </a:rPr>
              <a:t>What is a Geographic feature?</a:t>
            </a:r>
            <a:br>
              <a:rPr lang="en-US" sz="3000" dirty="0">
                <a:latin typeface="Times New Roman" panose="02020603050405020304" pitchFamily="18" charset="0"/>
                <a:cs typeface="Times New Roman" panose="02020603050405020304" pitchFamily="18" charset="0"/>
              </a:rPr>
            </a:br>
            <a:r>
              <a:rPr lang="en-US" sz="3000" b="0" dirty="0">
                <a:latin typeface="Times New Roman" panose="02020603050405020304" pitchFamily="18" charset="0"/>
                <a:cs typeface="Times New Roman" panose="02020603050405020304" pitchFamily="18" charset="0"/>
              </a:rPr>
              <a:t>The fundamental unit of geographic information is called feature.</a:t>
            </a:r>
            <a:br>
              <a:rPr lang="en-US" sz="3000" b="0" dirty="0">
                <a:latin typeface="Times New Roman" panose="02020603050405020304" pitchFamily="18" charset="0"/>
                <a:cs typeface="Times New Roman" panose="02020603050405020304" pitchFamily="18" charset="0"/>
              </a:rPr>
            </a:br>
            <a:r>
              <a:rPr lang="en-US" sz="3000" b="0" dirty="0">
                <a:latin typeface="Times New Roman" panose="02020603050405020304" pitchFamily="18" charset="0"/>
                <a:cs typeface="Times New Roman" panose="02020603050405020304" pitchFamily="18" charset="0"/>
              </a:rPr>
              <a:t>A feature is an abstraction of real world phenomena associated with a location relative to the Earth. The main method of identifying and representing the location of geographic features is a map.</a:t>
            </a:r>
          </a:p>
        </p:txBody>
      </p:sp>
      <p:pic>
        <p:nvPicPr>
          <p:cNvPr id="11" name="Picture 10">
            <a:extLst>
              <a:ext uri="{FF2B5EF4-FFF2-40B4-BE49-F238E27FC236}">
                <a16:creationId xmlns:a16="http://schemas.microsoft.com/office/drawing/2014/main" id="{6B935939-1ECF-B494-5B6B-705758B9BC45}"/>
              </a:ext>
            </a:extLst>
          </p:cNvPr>
          <p:cNvPicPr>
            <a:picLocks noChangeAspect="1"/>
          </p:cNvPicPr>
          <p:nvPr/>
        </p:nvPicPr>
        <p:blipFill rotWithShape="1">
          <a:blip r:embed="rId2"/>
          <a:srcRect l="12730" r="11371"/>
          <a:stretch/>
        </p:blipFill>
        <p:spPr>
          <a:xfrm>
            <a:off x="4934858" y="3319349"/>
            <a:ext cx="2728685" cy="2389188"/>
          </a:xfrm>
          <a:prstGeom prst="rect">
            <a:avLst/>
          </a:prstGeom>
        </p:spPr>
      </p:pic>
      <p:pic>
        <p:nvPicPr>
          <p:cNvPr id="13" name="Picture 12">
            <a:extLst>
              <a:ext uri="{FF2B5EF4-FFF2-40B4-BE49-F238E27FC236}">
                <a16:creationId xmlns:a16="http://schemas.microsoft.com/office/drawing/2014/main" id="{18688687-4FDC-1649-5DE9-4EB51A5CC0F9}"/>
              </a:ext>
            </a:extLst>
          </p:cNvPr>
          <p:cNvPicPr>
            <a:picLocks noChangeAspect="1"/>
          </p:cNvPicPr>
          <p:nvPr/>
        </p:nvPicPr>
        <p:blipFill>
          <a:blip r:embed="rId3"/>
          <a:stretch>
            <a:fillRect/>
          </a:stretch>
        </p:blipFill>
        <p:spPr>
          <a:xfrm>
            <a:off x="254001" y="2540001"/>
            <a:ext cx="3599542" cy="3599542"/>
          </a:xfrm>
          <a:prstGeom prst="rect">
            <a:avLst/>
          </a:prstGeom>
        </p:spPr>
      </p:pic>
      <p:pic>
        <p:nvPicPr>
          <p:cNvPr id="15" name="Picture 14">
            <a:extLst>
              <a:ext uri="{FF2B5EF4-FFF2-40B4-BE49-F238E27FC236}">
                <a16:creationId xmlns:a16="http://schemas.microsoft.com/office/drawing/2014/main" id="{D33835E8-E569-E02F-16F6-39F868FBE831}"/>
              </a:ext>
            </a:extLst>
          </p:cNvPr>
          <p:cNvPicPr>
            <a:picLocks noChangeAspect="1"/>
          </p:cNvPicPr>
          <p:nvPr/>
        </p:nvPicPr>
        <p:blipFill>
          <a:blip r:embed="rId4"/>
          <a:stretch>
            <a:fillRect/>
          </a:stretch>
        </p:blipFill>
        <p:spPr>
          <a:xfrm>
            <a:off x="8900886" y="3404032"/>
            <a:ext cx="3110408" cy="2217420"/>
          </a:xfrm>
          <a:prstGeom prst="rect">
            <a:avLst/>
          </a:prstGeom>
        </p:spPr>
      </p:pic>
      <p:sp>
        <p:nvSpPr>
          <p:cNvPr id="16" name="Rectangle 15">
            <a:extLst>
              <a:ext uri="{FF2B5EF4-FFF2-40B4-BE49-F238E27FC236}">
                <a16:creationId xmlns:a16="http://schemas.microsoft.com/office/drawing/2014/main" id="{E5B45177-B998-A690-9972-B79864DA000C}"/>
              </a:ext>
            </a:extLst>
          </p:cNvPr>
          <p:cNvSpPr/>
          <p:nvPr/>
        </p:nvSpPr>
        <p:spPr>
          <a:xfrm>
            <a:off x="2053772" y="3319349"/>
            <a:ext cx="399142" cy="3963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59FC089-A3B3-25E6-96A5-9E3B29F38075}"/>
              </a:ext>
            </a:extLst>
          </p:cNvPr>
          <p:cNvCxnSpPr>
            <a:cxnSpLocks/>
          </p:cNvCxnSpPr>
          <p:nvPr/>
        </p:nvCxnSpPr>
        <p:spPr>
          <a:xfrm>
            <a:off x="2452914" y="3319349"/>
            <a:ext cx="2438399" cy="84683"/>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48633367-CC6D-42A8-682F-5B5F8A1842EE}"/>
              </a:ext>
            </a:extLst>
          </p:cNvPr>
          <p:cNvCxnSpPr>
            <a:cxnSpLocks/>
          </p:cNvCxnSpPr>
          <p:nvPr/>
        </p:nvCxnSpPr>
        <p:spPr>
          <a:xfrm>
            <a:off x="2496459" y="3715657"/>
            <a:ext cx="2438399" cy="199288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Arrow: Right 22">
            <a:extLst>
              <a:ext uri="{FF2B5EF4-FFF2-40B4-BE49-F238E27FC236}">
                <a16:creationId xmlns:a16="http://schemas.microsoft.com/office/drawing/2014/main" id="{DD04ACE2-46E1-8A5D-AC8E-C503B85EE687}"/>
              </a:ext>
            </a:extLst>
          </p:cNvPr>
          <p:cNvSpPr/>
          <p:nvPr/>
        </p:nvSpPr>
        <p:spPr>
          <a:xfrm>
            <a:off x="7866743" y="4136572"/>
            <a:ext cx="914400" cy="624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D320F0A-255B-F074-6B5C-8B29E390D9B1}"/>
              </a:ext>
            </a:extLst>
          </p:cNvPr>
          <p:cNvSpPr txBox="1"/>
          <p:nvPr/>
        </p:nvSpPr>
        <p:spPr>
          <a:xfrm>
            <a:off x="1204686" y="6110903"/>
            <a:ext cx="10609943" cy="461665"/>
          </a:xfrm>
          <a:prstGeom prst="rect">
            <a:avLst/>
          </a:prstGeom>
        </p:spPr>
        <p:txBody>
          <a:bodyPr wrap="square" rtlCol="0">
            <a:spAutoFit/>
          </a:bodyPr>
          <a:lstStyle/>
          <a:p>
            <a:pPr marL="0" indent="0">
              <a:lnSpc>
                <a:spcPct val="100000"/>
              </a:lnSpc>
              <a:spcBef>
                <a:spcPts val="0"/>
              </a:spcBef>
              <a:buFontTx/>
              <a:buNone/>
            </a:pPr>
            <a:r>
              <a:rPr lang="en-US" sz="2400" b="1" dirty="0">
                <a:solidFill>
                  <a:prstClr val="white"/>
                </a:solidFill>
                <a:latin typeface="Times New Roman" panose="02020603050405020304" pitchFamily="18" charset="0"/>
                <a:ea typeface="微软雅黑"/>
                <a:cs typeface="Times New Roman" panose="02020603050405020304" pitchFamily="18" charset="0"/>
              </a:rPr>
              <a:t>Real world                               geographic feature                                    map</a:t>
            </a:r>
          </a:p>
        </p:txBody>
      </p:sp>
    </p:spTree>
    <p:extLst>
      <p:ext uri="{BB962C8B-B14F-4D97-AF65-F5344CB8AC3E}">
        <p14:creationId xmlns:p14="http://schemas.microsoft.com/office/powerpoint/2010/main" val="5822530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C47ADC-CEC9-D867-7506-C77A23D92750}"/>
              </a:ext>
            </a:extLst>
          </p:cNvPr>
          <p:cNvSpPr>
            <a:spLocks noGrp="1"/>
          </p:cNvSpPr>
          <p:nvPr>
            <p:ph type="title"/>
          </p:nvPr>
        </p:nvSpPr>
        <p:spPr>
          <a:xfrm>
            <a:off x="2087389" y="112019"/>
            <a:ext cx="8017221" cy="744324"/>
          </a:xfrm>
        </p:spPr>
        <p:txBody>
          <a:body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13" name="TextBox 12">
            <a:extLst>
              <a:ext uri="{FF2B5EF4-FFF2-40B4-BE49-F238E27FC236}">
                <a16:creationId xmlns:a16="http://schemas.microsoft.com/office/drawing/2014/main" id="{CCF6A05E-073B-BA84-BCEF-42DC9CAE79FD}"/>
              </a:ext>
            </a:extLst>
          </p:cNvPr>
          <p:cNvSpPr txBox="1"/>
          <p:nvPr/>
        </p:nvSpPr>
        <p:spPr>
          <a:xfrm>
            <a:off x="328494" y="1117600"/>
            <a:ext cx="10760421" cy="830997"/>
          </a:xfrm>
          <a:prstGeom prst="rect">
            <a:avLst/>
          </a:prstGeom>
        </p:spPr>
        <p:txBody>
          <a:bodyPr wrap="square" rtlCol="0">
            <a:spAutoFit/>
          </a:bodyPr>
          <a:lstStyle/>
          <a:p>
            <a:pPr marL="342900" indent="-342900">
              <a:lnSpc>
                <a:spcPct val="100000"/>
              </a:lnSpc>
              <a:spcBef>
                <a:spcPts val="0"/>
              </a:spcBef>
              <a:buFont typeface="Arial" panose="020B0604020202020204" pitchFamily="34" charset="0"/>
              <a:buChar char="•"/>
            </a:pPr>
            <a:r>
              <a:rPr lang="en-US" sz="2400" dirty="0">
                <a:solidFill>
                  <a:prstClr val="white"/>
                </a:solidFill>
                <a:latin typeface="Times New Roman" panose="02020603050405020304" pitchFamily="18" charset="0"/>
                <a:ea typeface="微软雅黑"/>
                <a:cs typeface="Times New Roman" panose="02020603050405020304" pitchFamily="18" charset="0"/>
              </a:rPr>
              <a:t>Some of the earliest known maps date back to 16,500 BCE and show the night sky rather than the Earth.</a:t>
            </a:r>
          </a:p>
        </p:txBody>
      </p:sp>
      <p:pic>
        <p:nvPicPr>
          <p:cNvPr id="15" name="Picture 14">
            <a:extLst>
              <a:ext uri="{FF2B5EF4-FFF2-40B4-BE49-F238E27FC236}">
                <a16:creationId xmlns:a16="http://schemas.microsoft.com/office/drawing/2014/main" id="{4B2AE4AC-A6E6-C336-50A4-1E4B27D1E790}"/>
              </a:ext>
            </a:extLst>
          </p:cNvPr>
          <p:cNvPicPr>
            <a:picLocks noChangeAspect="1"/>
          </p:cNvPicPr>
          <p:nvPr/>
        </p:nvPicPr>
        <p:blipFill>
          <a:blip r:embed="rId2"/>
          <a:stretch>
            <a:fillRect/>
          </a:stretch>
        </p:blipFill>
        <p:spPr>
          <a:xfrm>
            <a:off x="3267716" y="1948597"/>
            <a:ext cx="6366266" cy="4615543"/>
          </a:xfrm>
          <a:prstGeom prst="rect">
            <a:avLst/>
          </a:prstGeom>
        </p:spPr>
      </p:pic>
    </p:spTree>
    <p:extLst>
      <p:ext uri="{BB962C8B-B14F-4D97-AF65-F5344CB8AC3E}">
        <p14:creationId xmlns:p14="http://schemas.microsoft.com/office/powerpoint/2010/main" val="407353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1455-51A5-7727-52BC-1C9DF6B1DB9D}"/>
              </a:ext>
            </a:extLst>
          </p:cNvPr>
          <p:cNvSpPr>
            <a:spLocks noGrp="1"/>
          </p:cNvSpPr>
          <p:nvPr>
            <p:ph type="title"/>
          </p:nvPr>
        </p:nvSpPr>
        <p:spPr>
          <a:xfrm>
            <a:off x="574037" y="731947"/>
            <a:ext cx="11313162" cy="1379673"/>
          </a:xfrm>
        </p:spPr>
        <p:txBody>
          <a:bodyPr/>
          <a:lstStyle/>
          <a:p>
            <a:r>
              <a:rPr lang="en-US" sz="1800" b="0" dirty="0">
                <a:latin typeface="Times New Roman" panose="02020603050405020304" pitchFamily="18" charset="0"/>
                <a:cs typeface="Times New Roman" panose="02020603050405020304" pitchFamily="18" charset="0"/>
              </a:rPr>
              <a:t>Maps were created in ancient Babylonia (mostly on clay tablets), and it was drawn with very accurate surveying techniques. These maps showed topographical features like hills and valleys but also had labeled features. The Babylonian World Map, created in 600 BCE, is considered to be the earliest map of the world. It is unique because it is a symbolic representation of the Earth.</a:t>
            </a:r>
          </a:p>
        </p:txBody>
      </p:sp>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359785"/>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pic>
        <p:nvPicPr>
          <p:cNvPr id="5" name="Picture 4">
            <a:extLst>
              <a:ext uri="{FF2B5EF4-FFF2-40B4-BE49-F238E27FC236}">
                <a16:creationId xmlns:a16="http://schemas.microsoft.com/office/drawing/2014/main" id="{388A5C0C-E397-BA49-FFEB-6B26ECAFFA75}"/>
              </a:ext>
            </a:extLst>
          </p:cNvPr>
          <p:cNvPicPr>
            <a:picLocks noChangeAspect="1"/>
          </p:cNvPicPr>
          <p:nvPr/>
        </p:nvPicPr>
        <p:blipFill>
          <a:blip r:embed="rId2"/>
          <a:stretch>
            <a:fillRect/>
          </a:stretch>
        </p:blipFill>
        <p:spPr>
          <a:xfrm>
            <a:off x="2821027" y="2111620"/>
            <a:ext cx="6819181" cy="4557486"/>
          </a:xfrm>
          <a:prstGeom prst="rect">
            <a:avLst/>
          </a:prstGeom>
        </p:spPr>
      </p:pic>
    </p:spTree>
    <p:extLst>
      <p:ext uri="{BB962C8B-B14F-4D97-AF65-F5344CB8AC3E}">
        <p14:creationId xmlns:p14="http://schemas.microsoft.com/office/powerpoint/2010/main" val="5466693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359785"/>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4000" dirty="0">
                <a:latin typeface="Times New Roman" panose="02020603050405020304" pitchFamily="18" charset="0"/>
                <a:cs typeface="Times New Roman" panose="02020603050405020304" pitchFamily="18" charset="0"/>
              </a:rPr>
              <a:t>History of cartography and maps</a:t>
            </a:r>
            <a:br>
              <a:rPr lang="en-US" dirty="0"/>
            </a:br>
            <a:endParaRPr lang="en-US" dirty="0"/>
          </a:p>
        </p:txBody>
      </p:sp>
      <p:sp>
        <p:nvSpPr>
          <p:cNvPr id="4" name="TextBox 3">
            <a:extLst>
              <a:ext uri="{FF2B5EF4-FFF2-40B4-BE49-F238E27FC236}">
                <a16:creationId xmlns:a16="http://schemas.microsoft.com/office/drawing/2014/main" id="{07E98A0F-E4E1-67E9-8235-9D4A9F29F7CC}"/>
              </a:ext>
            </a:extLst>
          </p:cNvPr>
          <p:cNvSpPr txBox="1"/>
          <p:nvPr/>
        </p:nvSpPr>
        <p:spPr>
          <a:xfrm>
            <a:off x="251332" y="1641138"/>
            <a:ext cx="3943297" cy="4154984"/>
          </a:xfrm>
          <a:prstGeom prst="rect">
            <a:avLst/>
          </a:prstGeom>
        </p:spPr>
        <p:txBody>
          <a:bodyPr wrap="square" rtlCol="0">
            <a:spAutoFit/>
          </a:bodyPr>
          <a:lstStyle/>
          <a:p>
            <a:pPr marL="342900" indent="-342900">
              <a:buFont typeface="Arial" panose="020B0604020202020204" pitchFamily="34" charset="0"/>
              <a:buChar char="•"/>
            </a:pPr>
            <a:r>
              <a:rPr lang="en-US" sz="2400" dirty="0">
                <a:solidFill>
                  <a:prstClr val="white"/>
                </a:solidFill>
                <a:latin typeface="Times New Roman" panose="02020603050405020304" pitchFamily="18" charset="0"/>
                <a:ea typeface="微软雅黑"/>
                <a:cs typeface="Times New Roman" panose="02020603050405020304" pitchFamily="18" charset="0"/>
              </a:rPr>
              <a:t>Ancient Greeks created the earliest paper maps that were used for navigation, and to depict certain areas of the Earth. Anaximander was the first of the ancient Greeks to draw a map of the known world, and, as such, he is considered to be one of the first cartographers.</a:t>
            </a:r>
          </a:p>
        </p:txBody>
      </p:sp>
      <p:pic>
        <p:nvPicPr>
          <p:cNvPr id="9" name="Picture 8">
            <a:extLst>
              <a:ext uri="{FF2B5EF4-FFF2-40B4-BE49-F238E27FC236}">
                <a16:creationId xmlns:a16="http://schemas.microsoft.com/office/drawing/2014/main" id="{372C2223-1C55-479F-FD18-0E7CCC51B85C}"/>
              </a:ext>
            </a:extLst>
          </p:cNvPr>
          <p:cNvPicPr>
            <a:picLocks noChangeAspect="1"/>
          </p:cNvPicPr>
          <p:nvPr/>
        </p:nvPicPr>
        <p:blipFill rotWithShape="1">
          <a:blip r:embed="rId2"/>
          <a:srcRect l="4086" t="5093" r="3972" b="5573"/>
          <a:stretch/>
        </p:blipFill>
        <p:spPr>
          <a:xfrm>
            <a:off x="4775200" y="1104109"/>
            <a:ext cx="7060522" cy="5062837"/>
          </a:xfrm>
          <a:prstGeom prst="rect">
            <a:avLst/>
          </a:prstGeom>
        </p:spPr>
      </p:pic>
      <p:sp>
        <p:nvSpPr>
          <p:cNvPr id="10" name="TextBox 9">
            <a:extLst>
              <a:ext uri="{FF2B5EF4-FFF2-40B4-BE49-F238E27FC236}">
                <a16:creationId xmlns:a16="http://schemas.microsoft.com/office/drawing/2014/main" id="{BEE0EFBD-73D7-5934-EBB2-EB252F99E89D}"/>
              </a:ext>
            </a:extLst>
          </p:cNvPr>
          <p:cNvSpPr txBox="1"/>
          <p:nvPr/>
        </p:nvSpPr>
        <p:spPr>
          <a:xfrm>
            <a:off x="6364514" y="6166946"/>
            <a:ext cx="3200400" cy="369332"/>
          </a:xfrm>
          <a:prstGeom prst="rect">
            <a:avLst/>
          </a:prstGeom>
        </p:spPr>
        <p:txBody>
          <a:bodyPr wrap="square" rtlCol="0">
            <a:spAutoFit/>
          </a:bodyPr>
          <a:lstStyle/>
          <a:p>
            <a:pPr marL="0" indent="0" algn="ctr">
              <a:lnSpc>
                <a:spcPct val="100000"/>
              </a:lnSpc>
              <a:spcBef>
                <a:spcPts val="0"/>
              </a:spcBef>
              <a:buFontTx/>
              <a:buNone/>
            </a:pPr>
            <a:r>
              <a:rPr lang="en-US" sz="1800" b="1" dirty="0" err="1">
                <a:solidFill>
                  <a:prstClr val="white"/>
                </a:solidFill>
                <a:latin typeface="Times New Roman" panose="02020603050405020304" pitchFamily="18" charset="0"/>
                <a:ea typeface="微软雅黑"/>
                <a:cs typeface="Times New Roman" panose="02020603050405020304" pitchFamily="18" charset="0"/>
              </a:rPr>
              <a:t>Potleym’s</a:t>
            </a:r>
            <a:r>
              <a:rPr lang="en-US" sz="1800" b="1" dirty="0">
                <a:solidFill>
                  <a:prstClr val="white"/>
                </a:solidFill>
                <a:latin typeface="Times New Roman" panose="02020603050405020304" pitchFamily="18" charset="0"/>
                <a:ea typeface="微软雅黑"/>
                <a:cs typeface="Times New Roman" panose="02020603050405020304" pitchFamily="18" charset="0"/>
              </a:rPr>
              <a:t> map of the world</a:t>
            </a:r>
          </a:p>
        </p:txBody>
      </p:sp>
    </p:spTree>
    <p:extLst>
      <p:ext uri="{BB962C8B-B14F-4D97-AF65-F5344CB8AC3E}">
        <p14:creationId xmlns:p14="http://schemas.microsoft.com/office/powerpoint/2010/main" val="102624059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9F6A8850-A07E-B132-E45B-EECF6E005876}"/>
              </a:ext>
            </a:extLst>
          </p:cNvPr>
          <p:cNvSpPr txBox="1">
            <a:spLocks/>
          </p:cNvSpPr>
          <p:nvPr/>
        </p:nvSpPr>
        <p:spPr>
          <a:xfrm>
            <a:off x="2053772" y="250172"/>
            <a:ext cx="8017221" cy="74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3800" dirty="0">
                <a:latin typeface="Times New Roman" panose="02020603050405020304" pitchFamily="18" charset="0"/>
                <a:cs typeface="Times New Roman" panose="02020603050405020304" pitchFamily="18" charset="0"/>
              </a:rPr>
              <a:t>History of cartography and maps</a:t>
            </a:r>
            <a:br>
              <a:rPr lang="en-US" sz="3800" dirty="0"/>
            </a:br>
            <a:endParaRPr lang="en-US" sz="3800" dirty="0"/>
          </a:p>
        </p:txBody>
      </p:sp>
      <p:sp>
        <p:nvSpPr>
          <p:cNvPr id="4" name="TextBox 3">
            <a:extLst>
              <a:ext uri="{FF2B5EF4-FFF2-40B4-BE49-F238E27FC236}">
                <a16:creationId xmlns:a16="http://schemas.microsoft.com/office/drawing/2014/main" id="{07E98A0F-E4E1-67E9-8235-9D4A9F29F7CC}"/>
              </a:ext>
            </a:extLst>
          </p:cNvPr>
          <p:cNvSpPr txBox="1"/>
          <p:nvPr/>
        </p:nvSpPr>
        <p:spPr>
          <a:xfrm>
            <a:off x="0" y="731947"/>
            <a:ext cx="5120467" cy="5847755"/>
          </a:xfrm>
          <a:prstGeom prst="rect">
            <a:avLst/>
          </a:prstGeom>
        </p:spPr>
        <p:txBody>
          <a:bodyPr wrap="square" rtlCol="0">
            <a:spAutoFit/>
          </a:bodyPr>
          <a:lstStyle/>
          <a:p>
            <a:pPr marL="342900" indent="-342900">
              <a:buFont typeface="Arial" panose="020B0604020202020204" pitchFamily="34" charset="0"/>
              <a:buChar char="•"/>
            </a:pPr>
            <a:r>
              <a:rPr lang="en-US" sz="2200" dirty="0">
                <a:solidFill>
                  <a:prstClr val="white"/>
                </a:solidFill>
                <a:latin typeface="Times New Roman" panose="02020603050405020304" pitchFamily="18" charset="0"/>
                <a:ea typeface="微软雅黑"/>
                <a:cs typeface="Times New Roman" panose="02020603050405020304" pitchFamily="18" charset="0"/>
              </a:rPr>
              <a:t>Eratosthenes, and Ptolemy were other well-known Greek map makers. The maps they drew were based on explorer observations and mathematical calculations.</a:t>
            </a:r>
          </a:p>
          <a:p>
            <a:pPr marL="342900" indent="-342900">
              <a:buFont typeface="Arial" panose="020B0604020202020204" pitchFamily="34" charset="0"/>
              <a:buChar char="•"/>
            </a:pPr>
            <a:endParaRPr lang="en-US" sz="2200" dirty="0">
              <a:solidFill>
                <a:prstClr val="white"/>
              </a:solidFill>
              <a:latin typeface="Times New Roman" panose="02020603050405020304" pitchFamily="18" charset="0"/>
              <a:ea typeface="微软雅黑"/>
              <a:cs typeface="Times New Roman" panose="02020603050405020304" pitchFamily="18" charset="0"/>
            </a:endParaRPr>
          </a:p>
          <a:p>
            <a:pPr marL="342900" indent="-342900">
              <a:buFont typeface="Arial" panose="020B0604020202020204" pitchFamily="34" charset="0"/>
              <a:buChar char="•"/>
            </a:pPr>
            <a:r>
              <a:rPr lang="en-US" sz="2200" dirty="0">
                <a:solidFill>
                  <a:prstClr val="white"/>
                </a:solidFill>
                <a:latin typeface="Times New Roman" panose="02020603050405020304" pitchFamily="18" charset="0"/>
                <a:ea typeface="微软雅黑"/>
                <a:cs typeface="Times New Roman" panose="02020603050405020304" pitchFamily="18" charset="0"/>
              </a:rPr>
              <a:t>Many Greek philosophers considered the Earth to be spherical, and this knowledge influenced their cartography. Ptolemy, for instance, created maps by using a coordinate system with parallels of latitude and meridians of longitude to accurately show areas of the Earth as he knew it. This system became the basis for today’s maps, and his atlas "</a:t>
            </a:r>
            <a:r>
              <a:rPr lang="en-US" sz="2200" dirty="0" err="1">
                <a:solidFill>
                  <a:prstClr val="white"/>
                </a:solidFill>
                <a:latin typeface="Times New Roman" panose="02020603050405020304" pitchFamily="18" charset="0"/>
                <a:ea typeface="微软雅黑"/>
                <a:cs typeface="Times New Roman" panose="02020603050405020304" pitchFamily="18" charset="0"/>
              </a:rPr>
              <a:t>Geographia</a:t>
            </a:r>
            <a:r>
              <a:rPr lang="en-US" sz="2200" dirty="0">
                <a:solidFill>
                  <a:prstClr val="white"/>
                </a:solidFill>
                <a:latin typeface="Times New Roman" panose="02020603050405020304" pitchFamily="18" charset="0"/>
                <a:ea typeface="微软雅黑"/>
                <a:cs typeface="Times New Roman" panose="02020603050405020304" pitchFamily="18" charset="0"/>
              </a:rPr>
              <a:t>" is considered to be an early example of modern cartography.</a:t>
            </a:r>
          </a:p>
        </p:txBody>
      </p:sp>
      <p:sp>
        <p:nvSpPr>
          <p:cNvPr id="10" name="TextBox 9">
            <a:extLst>
              <a:ext uri="{FF2B5EF4-FFF2-40B4-BE49-F238E27FC236}">
                <a16:creationId xmlns:a16="http://schemas.microsoft.com/office/drawing/2014/main" id="{BEE0EFBD-73D7-5934-EBB2-EB252F99E89D}"/>
              </a:ext>
            </a:extLst>
          </p:cNvPr>
          <p:cNvSpPr txBox="1"/>
          <p:nvPr/>
        </p:nvSpPr>
        <p:spPr>
          <a:xfrm>
            <a:off x="6870593" y="5370165"/>
            <a:ext cx="3200400" cy="369332"/>
          </a:xfrm>
          <a:prstGeom prst="rect">
            <a:avLst/>
          </a:prstGeom>
        </p:spPr>
        <p:txBody>
          <a:bodyPr wrap="square" rtlCol="0">
            <a:spAutoFit/>
          </a:bodyPr>
          <a:lstStyle/>
          <a:p>
            <a:pPr marL="0" indent="0" algn="ctr">
              <a:lnSpc>
                <a:spcPct val="100000"/>
              </a:lnSpc>
              <a:spcBef>
                <a:spcPts val="0"/>
              </a:spcBef>
              <a:buFontTx/>
              <a:buNone/>
            </a:pPr>
            <a:r>
              <a:rPr lang="en-US" sz="1800" b="1" dirty="0">
                <a:solidFill>
                  <a:prstClr val="white"/>
                </a:solidFill>
                <a:latin typeface="Times New Roman" panose="02020603050405020304" pitchFamily="18" charset="0"/>
                <a:ea typeface="微软雅黑"/>
                <a:cs typeface="Times New Roman" panose="02020603050405020304" pitchFamily="18" charset="0"/>
              </a:rPr>
              <a:t>Eratosthenes’s map</a:t>
            </a:r>
          </a:p>
        </p:txBody>
      </p:sp>
      <p:pic>
        <p:nvPicPr>
          <p:cNvPr id="5" name="Picture 4">
            <a:extLst>
              <a:ext uri="{FF2B5EF4-FFF2-40B4-BE49-F238E27FC236}">
                <a16:creationId xmlns:a16="http://schemas.microsoft.com/office/drawing/2014/main" id="{0EBC9A2D-93D1-06F8-24B6-D625F3CB1B89}"/>
              </a:ext>
            </a:extLst>
          </p:cNvPr>
          <p:cNvPicPr>
            <a:picLocks noChangeAspect="1"/>
          </p:cNvPicPr>
          <p:nvPr/>
        </p:nvPicPr>
        <p:blipFill>
          <a:blip r:embed="rId2"/>
          <a:stretch>
            <a:fillRect/>
          </a:stretch>
        </p:blipFill>
        <p:spPr>
          <a:xfrm>
            <a:off x="5236581" y="1419163"/>
            <a:ext cx="6736601" cy="3951002"/>
          </a:xfrm>
          <a:prstGeom prst="rect">
            <a:avLst/>
          </a:prstGeom>
        </p:spPr>
      </p:pic>
    </p:spTree>
    <p:extLst>
      <p:ext uri="{BB962C8B-B14F-4D97-AF65-F5344CB8AC3E}">
        <p14:creationId xmlns:p14="http://schemas.microsoft.com/office/powerpoint/2010/main" val="1569112451"/>
      </p:ext>
    </p:extLst>
  </p:cSld>
  <p:clrMapOvr>
    <a:masterClrMapping/>
  </p:clrMapOvr>
  <p:transition spd="slow">
    <p:push dir="u"/>
  </p:transition>
</p:sld>
</file>

<file path=ppt/theme/theme1.xml><?xml version="1.0" encoding="utf-8"?>
<a:theme xmlns:a="http://schemas.openxmlformats.org/drawingml/2006/main" name="Custom">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Dark Presentation_win32_v5" id="{58BAEBF1-5D61-4C15-85CE-FF9951014D92}" vid="{276E4683-2F29-4A34-B0D2-95452F46AA5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7AE0CD-4570-4F66-89CD-DDD19F091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D5854E-F453-4846-A87D-6EF3DCF73E3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8C25491-3B09-4F3E-8C86-936D290E401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Hexagon presentation dark</Template>
  <TotalTime>333</TotalTime>
  <Words>1200</Words>
  <Application>Microsoft Office PowerPoint</Application>
  <PresentationFormat>Widescreen</PresentationFormat>
  <Paragraphs>85</Paragraphs>
  <Slides>26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等线</vt:lpstr>
      <vt:lpstr>Abadi</vt:lpstr>
      <vt:lpstr>Arial</vt:lpstr>
      <vt:lpstr>Calibri</vt:lpstr>
      <vt:lpstr>Posterama Text Black</vt:lpstr>
      <vt:lpstr>Posterama Text SemiBold</vt:lpstr>
      <vt:lpstr>Times New Roman</vt:lpstr>
      <vt:lpstr>Custom</vt:lpstr>
      <vt:lpstr>Cartography lecture #1</vt:lpstr>
      <vt:lpstr>What is cartography?   cartography the art and science of is the study and practice of making maps by graphically representing a geographical area, usually on a flat surface such as a map or chart.</vt:lpstr>
      <vt:lpstr>One of the world’s first maps ever</vt:lpstr>
      <vt:lpstr>Why cartography is important?</vt:lpstr>
      <vt:lpstr>What is a Geographic feature? The fundamental unit of geographic information is called feature. A feature is an abstraction of real world phenomena associated with a location relative to the Earth. The main method of identifying and representing the location of geographic features is a map.</vt:lpstr>
      <vt:lpstr>History of cartography and maps </vt:lpstr>
      <vt:lpstr>Maps were created in ancient Babylonia (mostly on clay tablets), and it was drawn with very accurate surveying techniques. These maps showed topographical features like hills and valleys but also had labeled features. The Babylonian World Map, created in 600 BCE, is considered to be the earliest map of the world. It is unique because it is a symbolic representation of the Earth.</vt:lpstr>
      <vt:lpstr>PowerPoint Presentation</vt:lpstr>
      <vt:lpstr>PowerPoint Presentation</vt:lpstr>
      <vt:lpstr>PowerPoint Presentation</vt:lpstr>
      <vt:lpstr>Cartography continued to develop in China throughout its various dynasties, and in 605 CE an early map using a grid system was created. European early medieval maps were mainly symbolic, similar to those that came out of Greece.</vt:lpstr>
      <vt:lpstr>PowerPoint Presentation</vt:lpstr>
      <vt:lpstr>PowerPoint Presentation</vt:lpstr>
      <vt:lpstr>PowerPoint Presentation</vt:lpstr>
      <vt:lpstr>History of cartography and maps </vt:lpstr>
      <vt:lpstr>PowerPoint Presentation</vt:lpstr>
      <vt:lpstr>What are the information sources for producing a map?</vt:lpstr>
      <vt:lpstr>PowerPoint Presentation</vt:lpstr>
      <vt:lpstr>PowerPoint Presentation</vt:lpstr>
      <vt:lpstr>Example of topographic map</vt:lpstr>
      <vt:lpstr>PowerPoint Presentation</vt:lpstr>
      <vt:lpstr>PowerPoint Presentation</vt:lpstr>
      <vt:lpstr>Classifications of maps based on scale</vt:lpstr>
      <vt:lpstr>Classifications of maps based on their functions</vt:lpstr>
      <vt:lpstr>Classifications of maps based on their subject matter</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Cartography lecture #1</dc:title>
  <dc:creator>Sundus Mohammed</dc:creator>
  <cp:lastModifiedBy>asus</cp:lastModifiedBy>
  <cp:revision>7</cp:revision>
  <dcterms:created xsi:type="dcterms:W3CDTF">2024-07-23T16:12:55Z</dcterms:created>
  <dcterms:modified xsi:type="dcterms:W3CDTF">2025-10-31T18:02:58Z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