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96" r:id="rId4"/>
    <p:sldId id="319" r:id="rId5"/>
    <p:sldId id="322" r:id="rId6"/>
    <p:sldId id="297" r:id="rId7"/>
    <p:sldId id="323" r:id="rId8"/>
    <p:sldId id="324" r:id="rId9"/>
    <p:sldId id="325" r:id="rId10"/>
    <p:sldId id="326" r:id="rId11"/>
    <p:sldId id="330" r:id="rId12"/>
    <p:sldId id="336" r:id="rId13"/>
    <p:sldId id="331" r:id="rId14"/>
    <p:sldId id="314" r:id="rId15"/>
    <p:sldId id="332" r:id="rId16"/>
    <p:sldId id="317" r:id="rId17"/>
    <p:sldId id="31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3/23/2022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0.jpeg"/><Relationship Id="rId2" Type="http://schemas.openxmlformats.org/officeDocument/2006/relationships/hyperlink" Target="http://2.bp.blogspot.com/-KarVGbL0o1U/TfY4KSu6LqI/AAAAAAAAAQI/XWNJTvBJM_0/s1600/mouse640450.jpg" TargetMode="External"/><Relationship Id="rId1" Type="http://schemas.openxmlformats.org/officeDocument/2006/relationships/slideLayout" Target="../slideLayouts/slideLayout7.xml"/><Relationship Id="rId6" Type="http://schemas.openxmlformats.org/officeDocument/2006/relationships/hyperlink" Target="http://2.bp.blogspot.com/--fA3yj4qXzc/TfY4od9zsNI/AAAAAAAAAQM/vszbzUss0K4/s1600/mousewheel640.jpg" TargetMode="Externa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1871132"/>
            <a:ext cx="6815669" cy="1131376"/>
          </a:xfrm>
        </p:spPr>
        <p:txBody>
          <a:bodyPr/>
          <a:lstStyle/>
          <a:p>
            <a:r>
              <a:rPr lang="en-GB" sz="4000" b="1" dirty="0" smtClean="0"/>
              <a:t>COMPUTER MICE</a:t>
            </a:r>
            <a:endParaRPr lang="en-GB" sz="4000"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295402" y="1261406"/>
            <a:ext cx="9601196" cy="3501664"/>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fontAlgn="base">
              <a:lnSpc>
                <a:spcPct val="107000"/>
              </a:lnSpc>
              <a:spcBef>
                <a:spcPts val="1200"/>
              </a:spcBef>
              <a:spcAft>
                <a:spcPts val="1200"/>
              </a:spcAft>
              <a:buNone/>
            </a:pPr>
            <a:r>
              <a:rPr lang="en-GB" dirty="0" smtClean="0">
                <a:latin typeface="Roboto"/>
                <a:ea typeface="Times New Roman" panose="02020603050405020304" pitchFamily="18" charset="0"/>
                <a:cs typeface="Times New Roman" panose="02020603050405020304" pitchFamily="18" charset="0"/>
              </a:rPr>
              <a:t>	</a:t>
            </a:r>
            <a:r>
              <a:rPr lang="en-GB" dirty="0">
                <a:latin typeface="Roboto"/>
                <a:ea typeface="Times New Roman" panose="02020603050405020304" pitchFamily="18" charset="0"/>
                <a:cs typeface="Times New Roman" panose="02020603050405020304" pitchFamily="18" charset="0"/>
              </a:rPr>
              <a:t>	</a:t>
            </a:r>
            <a:r>
              <a:rPr lang="en-GB" dirty="0" smtClean="0">
                <a:latin typeface="Roboto"/>
                <a:ea typeface="Times New Roman" panose="02020603050405020304" pitchFamily="18" charset="0"/>
                <a:cs typeface="Times New Roman" panose="02020603050405020304" pitchFamily="18" charset="0"/>
              </a:rPr>
              <a:t>A Wireless </a:t>
            </a:r>
            <a:r>
              <a:rPr lang="en-GB" dirty="0">
                <a:latin typeface="Roboto"/>
                <a:ea typeface="Times New Roman" panose="02020603050405020304" pitchFamily="18" charset="0"/>
                <a:cs typeface="Times New Roman" panose="02020603050405020304" pitchFamily="18" charset="0"/>
              </a:rPr>
              <a:t>mouse </a:t>
            </a:r>
            <a:r>
              <a:rPr lang="en-GB" dirty="0" smtClean="0">
                <a:latin typeface="Roboto"/>
                <a:ea typeface="Times New Roman" panose="02020603050405020304" pitchFamily="18" charset="0"/>
                <a:cs typeface="Times New Roman" panose="02020603050405020304" pitchFamily="18" charset="0"/>
              </a:rPr>
              <a:t>consists </a:t>
            </a:r>
            <a:r>
              <a:rPr lang="en-GB" dirty="0">
                <a:latin typeface="Roboto"/>
                <a:ea typeface="Times New Roman" panose="02020603050405020304" pitchFamily="18" charset="0"/>
                <a:cs typeface="Times New Roman" panose="02020603050405020304" pitchFamily="18" charset="0"/>
              </a:rPr>
              <a:t>of transmitter, </a:t>
            </a:r>
            <a:r>
              <a:rPr lang="en-GB" dirty="0" smtClean="0">
                <a:latin typeface="Roboto"/>
                <a:ea typeface="Times New Roman" panose="02020603050405020304" pitchFamily="18" charset="0"/>
                <a:cs typeface="Times New Roman" panose="02020603050405020304" pitchFamily="18" charset="0"/>
              </a:rPr>
              <a:t>receiver and battery. The </a:t>
            </a:r>
            <a:r>
              <a:rPr lang="en-GB" dirty="0">
                <a:latin typeface="Roboto"/>
                <a:ea typeface="Times New Roman" panose="02020603050405020304" pitchFamily="18" charset="0"/>
                <a:cs typeface="Times New Roman" panose="02020603050405020304" pitchFamily="18" charset="0"/>
              </a:rPr>
              <a:t>transmitter is embedded inside the mouse </a:t>
            </a:r>
            <a:r>
              <a:rPr lang="en-GB" dirty="0" smtClean="0">
                <a:latin typeface="Roboto"/>
                <a:ea typeface="Times New Roman" panose="02020603050405020304" pitchFamily="18" charset="0"/>
                <a:cs typeface="Times New Roman" panose="02020603050405020304" pitchFamily="18" charset="0"/>
              </a:rPr>
              <a:t>and the receiver </a:t>
            </a:r>
            <a:r>
              <a:rPr lang="en-GB" dirty="0">
                <a:latin typeface="Roboto"/>
                <a:ea typeface="Times New Roman" panose="02020603050405020304" pitchFamily="18" charset="0"/>
                <a:cs typeface="Times New Roman" panose="02020603050405020304" pitchFamily="18" charset="0"/>
              </a:rPr>
              <a:t>is connected to </a:t>
            </a:r>
            <a:r>
              <a:rPr lang="en-GB" dirty="0" smtClean="0">
                <a:latin typeface="Roboto"/>
                <a:ea typeface="Times New Roman" panose="02020603050405020304" pitchFamily="18" charset="0"/>
                <a:cs typeface="Times New Roman" panose="02020603050405020304" pitchFamily="18" charset="0"/>
              </a:rPr>
              <a:t>a certain computer. The battery is used to provide the power, it can be replaced if this is required [1].</a:t>
            </a:r>
            <a:endParaRPr lang="en-GB" dirty="0">
              <a:latin typeface="Roboto"/>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690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en-GB" dirty="0" smtClean="0">
                <a:latin typeface="Roboto"/>
                <a:ea typeface="Times New Roman" panose="02020603050405020304" pitchFamily="18" charset="0"/>
                <a:cs typeface="Times New Roman" panose="02020603050405020304" pitchFamily="18" charset="0"/>
              </a:rPr>
              <a:t>	</a:t>
            </a:r>
            <a:r>
              <a:rPr lang="en-GB" dirty="0">
                <a:latin typeface="Roboto"/>
                <a:ea typeface="Times New Roman" panose="02020603050405020304" pitchFamily="18" charset="0"/>
                <a:cs typeface="Times New Roman" panose="02020603050405020304" pitchFamily="18" charset="0"/>
              </a:rPr>
              <a:t>	Touchpad Mouse and </a:t>
            </a:r>
            <a:r>
              <a:rPr lang="en-GB" dirty="0" smtClean="0">
                <a:latin typeface="Roboto"/>
                <a:ea typeface="Times New Roman" panose="02020603050405020304" pitchFamily="18" charset="0"/>
                <a:cs typeface="Times New Roman" panose="02020603050405020304" pitchFamily="18" charset="0"/>
              </a:rPr>
              <a:t>touchscreen can be used to control a computer </a:t>
            </a:r>
            <a:r>
              <a:rPr lang="en-GB" dirty="0" smtClean="0">
                <a:latin typeface="Roboto"/>
                <a:ea typeface="Times New Roman" panose="02020603050405020304" pitchFamily="18" charset="0"/>
                <a:cs typeface="Times New Roman" panose="02020603050405020304" pitchFamily="18" charset="0"/>
              </a:rPr>
              <a:t>cursor </a:t>
            </a:r>
            <a:r>
              <a:rPr lang="en-GB" dirty="0" smtClean="0">
                <a:latin typeface="Roboto"/>
                <a:ea typeface="Times New Roman" panose="02020603050405020304" pitchFamily="18" charset="0"/>
                <a:cs typeface="Times New Roman" panose="02020603050405020304" pitchFamily="18" charset="0"/>
              </a:rPr>
              <a:t>in one of two working principles of resistive </a:t>
            </a:r>
            <a:r>
              <a:rPr lang="en-GB" dirty="0">
                <a:latin typeface="Roboto"/>
                <a:ea typeface="Times New Roman" panose="02020603050405020304" pitchFamily="18" charset="0"/>
                <a:cs typeface="Times New Roman" panose="02020603050405020304" pitchFamily="18" charset="0"/>
              </a:rPr>
              <a:t>sensing and capacitive sensing.</a:t>
            </a:r>
          </a:p>
          <a:p>
            <a:pPr marL="0" indent="0" algn="just">
              <a:buNone/>
            </a:pPr>
            <a:r>
              <a:rPr lang="en-GB" dirty="0" smtClean="0">
                <a:latin typeface="Roboto"/>
                <a:ea typeface="Times New Roman" panose="02020603050405020304" pitchFamily="18" charset="0"/>
                <a:cs typeface="Times New Roman" panose="02020603050405020304" pitchFamily="18" charset="0"/>
              </a:rPr>
              <a:t>		The key idea of resistive </a:t>
            </a:r>
            <a:r>
              <a:rPr lang="en-GB" dirty="0">
                <a:latin typeface="Roboto"/>
                <a:ea typeface="Times New Roman" panose="02020603050405020304" pitchFamily="18" charset="0"/>
                <a:cs typeface="Times New Roman" panose="02020603050405020304" pitchFamily="18" charset="0"/>
              </a:rPr>
              <a:t>sensing </a:t>
            </a:r>
            <a:r>
              <a:rPr lang="en-GB" dirty="0" smtClean="0">
                <a:latin typeface="Roboto"/>
                <a:ea typeface="Times New Roman" panose="02020603050405020304" pitchFamily="18" charset="0"/>
                <a:cs typeface="Times New Roman" panose="02020603050405020304" pitchFamily="18" charset="0"/>
              </a:rPr>
              <a:t>is to find a </a:t>
            </a:r>
            <a:r>
              <a:rPr lang="en-GB" dirty="0" smtClean="0">
                <a:latin typeface="Roboto"/>
                <a:ea typeface="Times New Roman" panose="02020603050405020304" pitchFamily="18" charset="0"/>
                <a:cs typeface="Times New Roman" panose="02020603050405020304" pitchFamily="18" charset="0"/>
              </a:rPr>
              <a:t>cursor </a:t>
            </a:r>
            <a:r>
              <a:rPr lang="en-GB" dirty="0" smtClean="0">
                <a:latin typeface="Roboto"/>
                <a:ea typeface="Times New Roman" panose="02020603050405020304" pitchFamily="18" charset="0"/>
                <a:cs typeface="Times New Roman" panose="02020603050405020304" pitchFamily="18" charset="0"/>
              </a:rPr>
              <a:t>location based on a variable resistor.</a:t>
            </a:r>
            <a:endParaRPr lang="en-GB" dirty="0">
              <a:latin typeface="Roboto"/>
              <a:ea typeface="Times New Roman" panose="02020603050405020304" pitchFamily="18" charset="0"/>
              <a:cs typeface="Times New Roman" panose="02020603050405020304" pitchFamily="18" charset="0"/>
            </a:endParaRPr>
          </a:p>
          <a:p>
            <a:pPr marL="0" indent="0" algn="just">
              <a:buNone/>
            </a:pPr>
            <a:r>
              <a:rPr lang="en-GB" dirty="0" smtClean="0">
                <a:latin typeface="Roboto"/>
                <a:ea typeface="Times New Roman" panose="02020603050405020304" pitchFamily="18" charset="0"/>
                <a:cs typeface="Times New Roman" panose="02020603050405020304" pitchFamily="18" charset="0"/>
              </a:rPr>
              <a:t>		</a:t>
            </a:r>
            <a:r>
              <a:rPr lang="en-GB" dirty="0">
                <a:latin typeface="Roboto"/>
                <a:ea typeface="Times New Roman" panose="02020603050405020304" pitchFamily="18" charset="0"/>
                <a:cs typeface="Times New Roman" panose="02020603050405020304" pitchFamily="18" charset="0"/>
              </a:rPr>
              <a:t> The key idea of </a:t>
            </a:r>
            <a:r>
              <a:rPr lang="en-GB" dirty="0" smtClean="0">
                <a:latin typeface="Roboto"/>
                <a:ea typeface="Times New Roman" panose="02020603050405020304" pitchFamily="18" charset="0"/>
                <a:cs typeface="Times New Roman" panose="02020603050405020304" pitchFamily="18" charset="0"/>
              </a:rPr>
              <a:t>capacitive sensing </a:t>
            </a:r>
            <a:r>
              <a:rPr lang="en-GB" dirty="0">
                <a:latin typeface="Roboto"/>
                <a:ea typeface="Times New Roman" panose="02020603050405020304" pitchFamily="18" charset="0"/>
                <a:cs typeface="Times New Roman" panose="02020603050405020304" pitchFamily="18" charset="0"/>
              </a:rPr>
              <a:t>is to find a </a:t>
            </a:r>
            <a:r>
              <a:rPr lang="en-GB" dirty="0" smtClean="0">
                <a:latin typeface="Roboto"/>
                <a:ea typeface="Times New Roman" panose="02020603050405020304" pitchFamily="18" charset="0"/>
                <a:cs typeface="Times New Roman" panose="02020603050405020304" pitchFamily="18" charset="0"/>
              </a:rPr>
              <a:t>cursor </a:t>
            </a:r>
            <a:r>
              <a:rPr lang="en-GB" dirty="0">
                <a:latin typeface="Roboto"/>
                <a:ea typeface="Times New Roman" panose="02020603050405020304" pitchFamily="18" charset="0"/>
                <a:cs typeface="Times New Roman" panose="02020603050405020304" pitchFamily="18" charset="0"/>
              </a:rPr>
              <a:t>location based on a variable</a:t>
            </a:r>
            <a:r>
              <a:rPr lang="en-GB" dirty="0" smtClean="0">
                <a:latin typeface="Roboto"/>
                <a:ea typeface="Times New Roman" panose="02020603050405020304" pitchFamily="18" charset="0"/>
                <a:cs typeface="Times New Roman" panose="02020603050405020304" pitchFamily="18" charset="0"/>
              </a:rPr>
              <a:t> capacitor.</a:t>
            </a:r>
            <a:endParaRPr lang="en-GB" dirty="0">
              <a:latin typeface="Roboto"/>
              <a:ea typeface="Times New Roman" panose="02020603050405020304" pitchFamily="18" charset="0"/>
              <a:cs typeface="Times New Roman" panose="02020603050405020304" pitchFamily="18" charset="0"/>
            </a:endParaRPr>
          </a:p>
        </p:txBody>
      </p:sp>
      <p:sp>
        <p:nvSpPr>
          <p:cNvPr id="5" name="Title 1"/>
          <p:cNvSpPr>
            <a:spLocks noGrp="1"/>
          </p:cNvSpPr>
          <p:nvPr>
            <p:ph type="title"/>
          </p:nvPr>
        </p:nvSpPr>
        <p:spPr>
          <a:xfrm>
            <a:off x="1295402" y="982132"/>
            <a:ext cx="9601196" cy="1303867"/>
          </a:xfrm>
        </p:spPr>
        <p:txBody>
          <a:bodyPr>
            <a:normAutofit fontScale="90000"/>
          </a:bodyPr>
          <a:lstStyle/>
          <a:p>
            <a:pPr algn="just" fontAlgn="base">
              <a:lnSpc>
                <a:spcPct val="107000"/>
              </a:lnSpc>
              <a:spcBef>
                <a:spcPts val="1200"/>
              </a:spcBef>
              <a:spcAft>
                <a:spcPts val="1200"/>
              </a:spcAft>
            </a:pPr>
            <a:r>
              <a:rPr lang="en-GB" b="1" dirty="0" smtClean="0">
                <a:solidFill>
                  <a:srgbClr val="800000"/>
                </a:solidFill>
                <a:latin typeface="inherit"/>
                <a:ea typeface="Times New Roman" panose="02020603050405020304" pitchFamily="18" charset="0"/>
                <a:cs typeface="Times New Roman" panose="02020603050405020304" pitchFamily="18" charset="0"/>
              </a:rPr>
              <a:t>4-</a:t>
            </a:r>
            <a:r>
              <a:rPr lang="en-GB" b="1" dirty="0">
                <a:solidFill>
                  <a:srgbClr val="800000"/>
                </a:solidFill>
                <a:latin typeface="inherit"/>
                <a:ea typeface="Times New Roman" panose="02020603050405020304" pitchFamily="18" charset="0"/>
                <a:cs typeface="Times New Roman" panose="02020603050405020304" pitchFamily="18" charset="0"/>
              </a:rPr>
              <a:t>	</a:t>
            </a:r>
            <a:r>
              <a:rPr lang="en-GB" b="1" dirty="0" smtClean="0">
                <a:solidFill>
                  <a:srgbClr val="800000"/>
                </a:solidFill>
                <a:latin typeface="inherit"/>
                <a:ea typeface="Times New Roman" panose="02020603050405020304" pitchFamily="18" charset="0"/>
                <a:cs typeface="Times New Roman" panose="02020603050405020304" pitchFamily="18" charset="0"/>
              </a:rPr>
              <a:t>Touchpad Mouse and Touchscreen:</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71546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760438" y="2063913"/>
            <a:ext cx="6316310" cy="2730174"/>
            <a:chOff x="2760438" y="2063913"/>
            <a:chExt cx="6316310" cy="2730174"/>
          </a:xfrm>
        </p:grpSpPr>
        <p:grpSp>
          <p:nvGrpSpPr>
            <p:cNvPr id="4" name="Group 3"/>
            <p:cNvGrpSpPr/>
            <p:nvPr/>
          </p:nvGrpSpPr>
          <p:grpSpPr>
            <a:xfrm>
              <a:off x="2760438" y="2063913"/>
              <a:ext cx="5184479" cy="2730174"/>
              <a:chOff x="3013601" y="1973454"/>
              <a:chExt cx="5184479" cy="2730174"/>
            </a:xfrm>
          </p:grpSpPr>
          <p:sp>
            <p:nvSpPr>
              <p:cNvPr id="7" name="Rectangle 6"/>
              <p:cNvSpPr/>
              <p:nvPr/>
            </p:nvSpPr>
            <p:spPr>
              <a:xfrm>
                <a:off x="3976653" y="4334296"/>
                <a:ext cx="413896" cy="369332"/>
              </a:xfrm>
              <a:prstGeom prst="rect">
                <a:avLst/>
              </a:prstGeom>
            </p:spPr>
            <p:txBody>
              <a:bodyPr wrap="none">
                <a:spAutoFit/>
              </a:bodyPr>
              <a:lstStyle/>
              <a:p>
                <a:r>
                  <a:rPr lang="en-GB" dirty="0" smtClean="0"/>
                  <a:t>(a)</a:t>
                </a:r>
                <a:endParaRPr lang="en-GB" dirty="0"/>
              </a:p>
            </p:txBody>
          </p:sp>
          <p:sp>
            <p:nvSpPr>
              <p:cNvPr id="8" name="Rectangle 7"/>
              <p:cNvSpPr/>
              <p:nvPr/>
            </p:nvSpPr>
            <p:spPr>
              <a:xfrm>
                <a:off x="7761742" y="4334296"/>
                <a:ext cx="436338" cy="369332"/>
              </a:xfrm>
              <a:prstGeom prst="rect">
                <a:avLst/>
              </a:prstGeom>
            </p:spPr>
            <p:txBody>
              <a:bodyPr wrap="none">
                <a:spAutoFit/>
              </a:bodyPr>
              <a:lstStyle/>
              <a:p>
                <a:r>
                  <a:rPr lang="en-GB" dirty="0"/>
                  <a:t>(b)</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3601" y="1973454"/>
                <a:ext cx="2340000" cy="2340000"/>
              </a:xfrm>
              <a:prstGeom prst="rect">
                <a:avLst/>
              </a:prstGeom>
            </p:spPr>
          </p:pic>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6748" y="2428202"/>
              <a:ext cx="2700000" cy="1996553"/>
            </a:xfrm>
            <a:prstGeom prst="rect">
              <a:avLst/>
            </a:prstGeom>
          </p:spPr>
        </p:pic>
      </p:grpSp>
    </p:spTree>
    <p:extLst>
      <p:ext uri="{BB962C8B-B14F-4D97-AF65-F5344CB8AC3E}">
        <p14:creationId xmlns:p14="http://schemas.microsoft.com/office/powerpoint/2010/main" val="4099194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11" name="Group 10"/>
          <p:cNvGrpSpPr/>
          <p:nvPr/>
        </p:nvGrpSpPr>
        <p:grpSpPr>
          <a:xfrm>
            <a:off x="2938072" y="751612"/>
            <a:ext cx="6315856" cy="5354776"/>
            <a:chOff x="2938072" y="852224"/>
            <a:chExt cx="6315856" cy="5354776"/>
          </a:xfrm>
        </p:grpSpPr>
        <p:grpSp>
          <p:nvGrpSpPr>
            <p:cNvPr id="9" name="Group 8"/>
            <p:cNvGrpSpPr/>
            <p:nvPr/>
          </p:nvGrpSpPr>
          <p:grpSpPr>
            <a:xfrm>
              <a:off x="2938072" y="852224"/>
              <a:ext cx="6315856" cy="2889332"/>
              <a:chOff x="2670438" y="1904755"/>
              <a:chExt cx="6315856" cy="2889332"/>
            </a:xfrm>
          </p:grpSpPr>
          <p:grpSp>
            <p:nvGrpSpPr>
              <p:cNvPr id="4" name="Group 3"/>
              <p:cNvGrpSpPr/>
              <p:nvPr/>
            </p:nvGrpSpPr>
            <p:grpSpPr>
              <a:xfrm>
                <a:off x="3723490" y="4424755"/>
                <a:ext cx="4221427" cy="369332"/>
                <a:chOff x="3976653" y="4334296"/>
                <a:chExt cx="4221427" cy="369332"/>
              </a:xfrm>
            </p:grpSpPr>
            <p:sp>
              <p:nvSpPr>
                <p:cNvPr id="7" name="Rectangle 6"/>
                <p:cNvSpPr/>
                <p:nvPr/>
              </p:nvSpPr>
              <p:spPr>
                <a:xfrm>
                  <a:off x="3976653" y="4334296"/>
                  <a:ext cx="413896" cy="369332"/>
                </a:xfrm>
                <a:prstGeom prst="rect">
                  <a:avLst/>
                </a:prstGeom>
              </p:spPr>
              <p:txBody>
                <a:bodyPr wrap="none">
                  <a:spAutoFit/>
                </a:bodyPr>
                <a:lstStyle/>
                <a:p>
                  <a:r>
                    <a:rPr lang="en-GB" dirty="0" smtClean="0"/>
                    <a:t>(a)</a:t>
                  </a:r>
                  <a:endParaRPr lang="en-GB" dirty="0"/>
                </a:p>
              </p:txBody>
            </p:sp>
            <p:sp>
              <p:nvSpPr>
                <p:cNvPr id="8" name="Rectangle 7"/>
                <p:cNvSpPr/>
                <p:nvPr/>
              </p:nvSpPr>
              <p:spPr>
                <a:xfrm>
                  <a:off x="7761742" y="4334296"/>
                  <a:ext cx="436338" cy="369332"/>
                </a:xfrm>
                <a:prstGeom prst="rect">
                  <a:avLst/>
                </a:prstGeom>
              </p:spPr>
              <p:txBody>
                <a:bodyPr wrap="none">
                  <a:spAutoFit/>
                </a:bodyPr>
                <a:lstStyle/>
                <a:p>
                  <a:r>
                    <a:rPr lang="en-GB" dirty="0"/>
                    <a:t>(b)</a:t>
                  </a:r>
                </a:p>
              </p:txBody>
            </p:sp>
          </p:grpSp>
          <p:pic>
            <p:nvPicPr>
              <p:cNvPr id="4098" name="Picture 19" descr="How a resistive touchscreen wor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0438" y="1904755"/>
                <a:ext cx="252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18" descr="How a capacitive touchscreen wor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6294" y="1904755"/>
                <a:ext cx="2520000" cy="2520000"/>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descr="Image result for touchpad how it works changing capacitance"/>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95612" y="3843154"/>
              <a:ext cx="3409629" cy="1980000"/>
            </a:xfrm>
            <a:prstGeom prst="rect">
              <a:avLst/>
            </a:prstGeom>
            <a:noFill/>
            <a:ln>
              <a:noFill/>
            </a:ln>
          </p:spPr>
        </p:pic>
        <p:sp>
          <p:nvSpPr>
            <p:cNvPr id="14" name="Rectangle 13"/>
            <p:cNvSpPr/>
            <p:nvPr/>
          </p:nvSpPr>
          <p:spPr>
            <a:xfrm>
              <a:off x="5892677" y="5837668"/>
              <a:ext cx="415498" cy="369332"/>
            </a:xfrm>
            <a:prstGeom prst="rect">
              <a:avLst/>
            </a:prstGeom>
          </p:spPr>
          <p:txBody>
            <a:bodyPr wrap="none">
              <a:spAutoFit/>
            </a:bodyPr>
            <a:lstStyle/>
            <a:p>
              <a:r>
                <a:rPr lang="en-GB" dirty="0" smtClean="0"/>
                <a:t>(c)</a:t>
              </a:r>
              <a:endParaRPr lang="en-GB" dirty="0"/>
            </a:p>
          </p:txBody>
        </p:sp>
      </p:grpSp>
    </p:spTree>
    <p:extLst>
      <p:ext uri="{BB962C8B-B14F-4D97-AF65-F5344CB8AC3E}">
        <p14:creationId xmlns:p14="http://schemas.microsoft.com/office/powerpoint/2010/main" val="3931310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smtClean="0">
                <a:solidFill>
                  <a:srgbClr val="800000"/>
                </a:solidFill>
                <a:latin typeface="inherit"/>
                <a:ea typeface="Times New Roman" panose="02020603050405020304" pitchFamily="18" charset="0"/>
                <a:cs typeface="Times New Roman" panose="02020603050405020304" pitchFamily="18" charset="0"/>
              </a:rPr>
              <a:t>Mouse Functions</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en-GB" dirty="0" smtClean="0">
                <a:latin typeface="Roboto"/>
              </a:rPr>
              <a:t>“1</a:t>
            </a:r>
            <a:r>
              <a:rPr lang="en-GB" dirty="0">
                <a:latin typeface="Roboto"/>
              </a:rPr>
              <a:t>.	Left click</a:t>
            </a:r>
          </a:p>
          <a:p>
            <a:pPr marL="0" indent="0" algn="just">
              <a:buNone/>
            </a:pPr>
            <a:r>
              <a:rPr lang="en-GB" dirty="0" smtClean="0">
                <a:latin typeface="Roboto"/>
              </a:rPr>
              <a:t>	1.</a:t>
            </a:r>
            <a:r>
              <a:rPr lang="en-GB" dirty="0">
                <a:latin typeface="Roboto"/>
              </a:rPr>
              <a:t>	Single click</a:t>
            </a:r>
          </a:p>
          <a:p>
            <a:pPr marL="0" indent="0" algn="just">
              <a:buNone/>
            </a:pPr>
            <a:r>
              <a:rPr lang="en-GB" dirty="0" smtClean="0">
                <a:latin typeface="Roboto"/>
              </a:rPr>
              <a:t>	2.</a:t>
            </a:r>
            <a:r>
              <a:rPr lang="en-GB" dirty="0">
                <a:latin typeface="Roboto"/>
              </a:rPr>
              <a:t>	Double click</a:t>
            </a:r>
          </a:p>
          <a:p>
            <a:pPr marL="0" indent="0" algn="just">
              <a:buNone/>
            </a:pPr>
            <a:r>
              <a:rPr lang="en-GB" dirty="0" smtClean="0">
                <a:latin typeface="Roboto"/>
              </a:rPr>
              <a:t>	3.</a:t>
            </a:r>
            <a:r>
              <a:rPr lang="en-GB" dirty="0">
                <a:latin typeface="Roboto"/>
              </a:rPr>
              <a:t>	Click and hold</a:t>
            </a:r>
          </a:p>
          <a:p>
            <a:pPr marL="0" indent="0" algn="just">
              <a:buNone/>
            </a:pPr>
            <a:r>
              <a:rPr lang="en-GB" dirty="0" smtClean="0">
                <a:latin typeface="Roboto"/>
              </a:rPr>
              <a:t> 2</a:t>
            </a:r>
            <a:r>
              <a:rPr lang="en-GB" dirty="0">
                <a:latin typeface="Roboto"/>
              </a:rPr>
              <a:t>.	Right click</a:t>
            </a:r>
          </a:p>
          <a:p>
            <a:pPr marL="0" indent="0" algn="just">
              <a:buNone/>
            </a:pPr>
            <a:r>
              <a:rPr lang="en-GB" dirty="0" smtClean="0">
                <a:latin typeface="Roboto"/>
              </a:rPr>
              <a:t> 3</a:t>
            </a:r>
            <a:r>
              <a:rPr lang="en-GB" dirty="0">
                <a:latin typeface="Roboto"/>
              </a:rPr>
              <a:t>.	Scroll wheel</a:t>
            </a:r>
          </a:p>
          <a:p>
            <a:pPr marL="0" indent="0" algn="just">
              <a:buNone/>
            </a:pPr>
            <a:r>
              <a:rPr lang="en-GB" dirty="0" smtClean="0">
                <a:latin typeface="Roboto"/>
              </a:rPr>
              <a:t> 4</a:t>
            </a:r>
            <a:r>
              <a:rPr lang="en-GB" dirty="0">
                <a:latin typeface="Roboto"/>
              </a:rPr>
              <a:t>.	Navigation or </a:t>
            </a:r>
            <a:r>
              <a:rPr lang="en-GB" dirty="0" smtClean="0">
                <a:latin typeface="Roboto"/>
              </a:rPr>
              <a:t>Sensor” [1]</a:t>
            </a:r>
            <a:endParaRPr lang="en-GB" dirty="0">
              <a:latin typeface="Roboto"/>
            </a:endParaRPr>
          </a:p>
        </p:txBody>
      </p:sp>
    </p:spTree>
    <p:extLst>
      <p:ext uri="{BB962C8B-B14F-4D97-AF65-F5344CB8AC3E}">
        <p14:creationId xmlns:p14="http://schemas.microsoft.com/office/powerpoint/2010/main" val="460217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295402" y="1261406"/>
            <a:ext cx="9601196" cy="4732994"/>
          </a:xfrm>
          <a:prstGeom prst="rect">
            <a:avLst/>
          </a:prstGeom>
        </p:spPr>
        <p:txBody>
          <a:bodyPr>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fontAlgn="base">
              <a:lnSpc>
                <a:spcPct val="107000"/>
              </a:lnSpc>
              <a:spcBef>
                <a:spcPts val="1200"/>
              </a:spcBef>
              <a:spcAft>
                <a:spcPts val="1200"/>
              </a:spcAft>
              <a:buNone/>
            </a:pPr>
            <a:r>
              <a:rPr lang="en-GB" dirty="0" smtClean="0">
                <a:latin typeface="Roboto"/>
                <a:ea typeface="Times New Roman" panose="02020603050405020304" pitchFamily="18" charset="0"/>
                <a:cs typeface="Times New Roman" panose="02020603050405020304" pitchFamily="18" charset="0"/>
              </a:rPr>
              <a:t>		“Left </a:t>
            </a:r>
            <a:r>
              <a:rPr lang="en-GB" dirty="0">
                <a:latin typeface="Roboto"/>
                <a:ea typeface="Times New Roman" panose="02020603050405020304" pitchFamily="18" charset="0"/>
                <a:cs typeface="Times New Roman" panose="02020603050405020304" pitchFamily="18" charset="0"/>
              </a:rPr>
              <a:t>click is used for selecting options in left click or button there are three options in that single click is used to highlight folder or selecting the particular tab while browsing web. Double click is used for opening folder, selecting words, opening documents in that </a:t>
            </a:r>
            <a:r>
              <a:rPr lang="en-GB" dirty="0" smtClean="0">
                <a:latin typeface="Roboto"/>
                <a:ea typeface="Times New Roman" panose="02020603050405020304" pitchFamily="18" charset="0"/>
                <a:cs typeface="Times New Roman" panose="02020603050405020304" pitchFamily="18" charset="0"/>
              </a:rPr>
              <a:t>folder” [1].</a:t>
            </a:r>
          </a:p>
          <a:p>
            <a:pPr marL="0" indent="0" algn="just" fontAlgn="base">
              <a:lnSpc>
                <a:spcPct val="107000"/>
              </a:lnSpc>
              <a:spcBef>
                <a:spcPts val="1200"/>
              </a:spcBef>
              <a:spcAft>
                <a:spcPts val="1200"/>
              </a:spcAft>
              <a:buNone/>
            </a:pPr>
            <a:r>
              <a:rPr lang="en-GB" dirty="0" smtClean="0">
                <a:latin typeface="Roboto"/>
                <a:ea typeface="Times New Roman" panose="02020603050405020304" pitchFamily="18" charset="0"/>
                <a:cs typeface="Times New Roman" panose="02020603050405020304" pitchFamily="18" charset="0"/>
              </a:rPr>
              <a:t>		“</a:t>
            </a:r>
            <a:r>
              <a:rPr lang="en-GB" dirty="0">
                <a:latin typeface="Roboto"/>
                <a:ea typeface="Times New Roman" panose="02020603050405020304" pitchFamily="18" charset="0"/>
                <a:cs typeface="Times New Roman" panose="02020603050405020304" pitchFamily="18" charset="0"/>
              </a:rPr>
              <a:t>Scroll wheel is used to scroll page up &amp; down, zoom in &amp; zoom out in </a:t>
            </a:r>
            <a:r>
              <a:rPr lang="en-GB" dirty="0" err="1" smtClean="0">
                <a:latin typeface="Roboto"/>
                <a:ea typeface="Times New Roman" panose="02020603050405020304" pitchFamily="18" charset="0"/>
                <a:cs typeface="Times New Roman" panose="02020603050405020304" pitchFamily="18" charset="0"/>
              </a:rPr>
              <a:t>maps,images</a:t>
            </a:r>
            <a:r>
              <a:rPr lang="en-GB" dirty="0" smtClean="0">
                <a:latin typeface="Roboto"/>
                <a:ea typeface="Times New Roman" panose="02020603050405020304" pitchFamily="18" charset="0"/>
                <a:cs typeface="Times New Roman" panose="02020603050405020304" pitchFamily="18" charset="0"/>
              </a:rPr>
              <a:t>” </a:t>
            </a:r>
            <a:r>
              <a:rPr lang="en-GB" dirty="0">
                <a:latin typeface="Roboto"/>
                <a:ea typeface="Times New Roman" panose="02020603050405020304" pitchFamily="18" charset="0"/>
                <a:cs typeface="Times New Roman" panose="02020603050405020304" pitchFamily="18" charset="0"/>
              </a:rPr>
              <a:t>[1</a:t>
            </a:r>
            <a:r>
              <a:rPr lang="en-GB" dirty="0" smtClean="0">
                <a:latin typeface="Roboto"/>
                <a:ea typeface="Times New Roman" panose="02020603050405020304" pitchFamily="18" charset="0"/>
                <a:cs typeface="Times New Roman" panose="02020603050405020304" pitchFamily="18" charset="0"/>
              </a:rPr>
              <a:t>].</a:t>
            </a:r>
          </a:p>
          <a:p>
            <a:pPr marL="0" indent="0" algn="just" fontAlgn="base">
              <a:lnSpc>
                <a:spcPct val="107000"/>
              </a:lnSpc>
              <a:spcBef>
                <a:spcPts val="1200"/>
              </a:spcBef>
              <a:spcAft>
                <a:spcPts val="1200"/>
              </a:spcAft>
              <a:buNone/>
            </a:pPr>
            <a:r>
              <a:rPr lang="en-GB" dirty="0" smtClean="0">
                <a:latin typeface="Roboto"/>
                <a:ea typeface="Times New Roman" panose="02020603050405020304" pitchFamily="18" charset="0"/>
                <a:cs typeface="Times New Roman" panose="02020603050405020304" pitchFamily="18" charset="0"/>
              </a:rPr>
              <a:t>		“</a:t>
            </a:r>
            <a:r>
              <a:rPr lang="en-GB" dirty="0">
                <a:latin typeface="Roboto"/>
                <a:ea typeface="Times New Roman" panose="02020603050405020304" pitchFamily="18" charset="0"/>
                <a:cs typeface="Times New Roman" panose="02020603050405020304" pitchFamily="18" charset="0"/>
              </a:rPr>
              <a:t>Navigation or sensor is nothing but identifying where cursor or pointer is located. Sensor identifies the location of cursor or pointer</a:t>
            </a:r>
            <a:r>
              <a:rPr lang="en-GB" dirty="0" smtClean="0">
                <a:latin typeface="Roboto"/>
                <a:ea typeface="Times New Roman" panose="02020603050405020304" pitchFamily="18" charset="0"/>
                <a:cs typeface="Times New Roman" panose="02020603050405020304" pitchFamily="18" charset="0"/>
              </a:rPr>
              <a:t>.”</a:t>
            </a:r>
            <a:r>
              <a:rPr lang="en-GB" dirty="0">
                <a:latin typeface="Roboto"/>
                <a:ea typeface="Times New Roman" panose="02020603050405020304" pitchFamily="18" charset="0"/>
                <a:cs typeface="Times New Roman" panose="02020603050405020304" pitchFamily="18" charset="0"/>
              </a:rPr>
              <a:t> [1].</a:t>
            </a:r>
            <a:endParaRPr lang="en-GB" dirty="0" smtClean="0">
              <a:latin typeface="Roboto"/>
              <a:ea typeface="Times New Roman" panose="02020603050405020304" pitchFamily="18" charset="0"/>
              <a:cs typeface="Times New Roman" panose="02020603050405020304" pitchFamily="18" charset="0"/>
            </a:endParaRPr>
          </a:p>
          <a:p>
            <a:pPr marL="0" indent="0" algn="just" fontAlgn="base">
              <a:lnSpc>
                <a:spcPct val="107000"/>
              </a:lnSpc>
              <a:spcBef>
                <a:spcPts val="1200"/>
              </a:spcBef>
              <a:spcAft>
                <a:spcPts val="1200"/>
              </a:spcAft>
              <a:buNone/>
            </a:pPr>
            <a:endParaRPr lang="en-GB" dirty="0">
              <a:latin typeface="Roboto"/>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37720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smtClean="0">
                <a:solidFill>
                  <a:srgbClr val="800000"/>
                </a:solidFill>
                <a:latin typeface="inherit"/>
                <a:ea typeface="Times New Roman" panose="02020603050405020304" pitchFamily="18" charset="0"/>
                <a:cs typeface="Times New Roman" panose="02020603050405020304" pitchFamily="18" charset="0"/>
              </a:rPr>
              <a:t>Reference:</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en-GB" sz="2100" dirty="0"/>
              <a:t>[1] </a:t>
            </a:r>
            <a:r>
              <a:rPr lang="en-GB" sz="2100" dirty="0" err="1" smtClean="0"/>
              <a:t>UKEssays</a:t>
            </a:r>
            <a:r>
              <a:rPr lang="en-GB" sz="2100" dirty="0" smtClean="0"/>
              <a:t>, “Wireless </a:t>
            </a:r>
            <a:r>
              <a:rPr lang="en-GB" sz="2100" dirty="0"/>
              <a:t>Mouse: History and </a:t>
            </a:r>
            <a:r>
              <a:rPr lang="en-GB" sz="2100" dirty="0" smtClean="0"/>
              <a:t>Types”, 2018. </a:t>
            </a:r>
            <a:r>
              <a:rPr lang="en-GB" sz="2100" dirty="0"/>
              <a:t>[Online</a:t>
            </a:r>
            <a:r>
              <a:rPr lang="en-GB" sz="2100" dirty="0" smtClean="0"/>
              <a:t>]. Available: https</a:t>
            </a:r>
            <a:r>
              <a:rPr lang="en-GB" sz="2100" dirty="0"/>
              <a:t>://www.ukessays.com/essays/computer-science/wireless-mouse-history-types-5302.php?vref=1.</a:t>
            </a:r>
          </a:p>
        </p:txBody>
      </p:sp>
    </p:spTree>
    <p:extLst>
      <p:ext uri="{BB962C8B-B14F-4D97-AF65-F5344CB8AC3E}">
        <p14:creationId xmlns:p14="http://schemas.microsoft.com/office/powerpoint/2010/main" val="2057622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rgbClr val="800000"/>
                </a:solidFill>
                <a:latin typeface="inherit"/>
                <a:ea typeface="Times New Roman" panose="02020603050405020304" pitchFamily="18" charset="0"/>
                <a:cs typeface="Times New Roman" panose="02020603050405020304" pitchFamily="18" charset="0"/>
              </a:rPr>
              <a:t>Computer </a:t>
            </a:r>
            <a:r>
              <a:rPr lang="en-GB" b="1" dirty="0" smtClean="0">
                <a:solidFill>
                  <a:srgbClr val="800000"/>
                </a:solidFill>
                <a:latin typeface="inherit"/>
                <a:ea typeface="Times New Roman" panose="02020603050405020304" pitchFamily="18" charset="0"/>
                <a:cs typeface="Times New Roman" panose="02020603050405020304" pitchFamily="18" charset="0"/>
              </a:rPr>
              <a:t>Mice</a:t>
            </a:r>
            <a:endParaRPr lang="en-GB" b="1" dirty="0">
              <a:solidFill>
                <a:srgbClr val="800000"/>
              </a:solidFill>
              <a:latin typeface="inheri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fontAlgn="base">
              <a:lnSpc>
                <a:spcPct val="107000"/>
              </a:lnSpc>
              <a:spcBef>
                <a:spcPts val="1200"/>
              </a:spcBef>
              <a:spcAft>
                <a:spcPts val="1200"/>
              </a:spcAft>
              <a:buNone/>
            </a:pPr>
            <a:r>
              <a:rPr lang="ar-IQ" dirty="0" smtClean="0">
                <a:latin typeface="Roboto"/>
                <a:ea typeface="Times New Roman" panose="02020603050405020304" pitchFamily="18" charset="0"/>
                <a:cs typeface="Times New Roman" panose="02020603050405020304" pitchFamily="18" charset="0"/>
              </a:rPr>
              <a:t>		</a:t>
            </a:r>
            <a:r>
              <a:rPr lang="en-GB" dirty="0" smtClean="0">
                <a:latin typeface="Roboto"/>
                <a:ea typeface="Times New Roman" panose="02020603050405020304" pitchFamily="18" charset="0"/>
                <a:cs typeface="Times New Roman" panose="02020603050405020304" pitchFamily="18" charset="0"/>
              </a:rPr>
              <a:t>A computer mouse is considered as an input device. It is able to effectively and efficiently control a monitor </a:t>
            </a:r>
            <a:r>
              <a:rPr lang="en-GB" dirty="0" smtClean="0">
                <a:latin typeface="Roboto"/>
                <a:ea typeface="Times New Roman" panose="02020603050405020304" pitchFamily="18" charset="0"/>
                <a:cs typeface="Times New Roman" panose="02020603050405020304" pitchFamily="18" charset="0"/>
              </a:rPr>
              <a:t>cursor. </a:t>
            </a:r>
            <a:endParaRPr lang="en-GB" dirty="0">
              <a:latin typeface="Roboto"/>
              <a:ea typeface="Times New Roman" panose="02020603050405020304" pitchFamily="18" charset="0"/>
              <a:cs typeface="Times New Roman" panose="02020603050405020304" pitchFamily="18" charset="0"/>
            </a:endParaRPr>
          </a:p>
          <a:p>
            <a:pPr marL="0" indent="0" fontAlgn="base">
              <a:lnSpc>
                <a:spcPct val="107000"/>
              </a:lnSpc>
              <a:spcBef>
                <a:spcPts val="1200"/>
              </a:spcBef>
              <a:spcAft>
                <a:spcPts val="1200"/>
              </a:spcAft>
              <a:buNone/>
            </a:pPr>
            <a:r>
              <a:rPr lang="ar-IQ" dirty="0" smtClean="0">
                <a:latin typeface="Roboto"/>
                <a:ea typeface="Times New Roman" panose="02020603050405020304" pitchFamily="18" charset="0"/>
                <a:cs typeface="Times New Roman" panose="02020603050405020304" pitchFamily="18" charset="0"/>
              </a:rPr>
              <a:t>		</a:t>
            </a:r>
            <a:r>
              <a:rPr lang="en-GB" dirty="0" smtClean="0">
                <a:latin typeface="Roboto"/>
                <a:ea typeface="Times New Roman" panose="02020603050405020304" pitchFamily="18" charset="0"/>
                <a:cs typeface="Times New Roman" panose="02020603050405020304" pitchFamily="18" charset="0"/>
              </a:rPr>
              <a:t>There </a:t>
            </a:r>
            <a:r>
              <a:rPr lang="en-GB" dirty="0">
                <a:latin typeface="Roboto"/>
                <a:ea typeface="Times New Roman" panose="02020603050405020304" pitchFamily="18" charset="0"/>
                <a:cs typeface="Times New Roman" panose="02020603050405020304" pitchFamily="18" charset="0"/>
              </a:rPr>
              <a:t>are different types of </a:t>
            </a:r>
            <a:r>
              <a:rPr lang="en-GB" dirty="0" smtClean="0">
                <a:latin typeface="Roboto"/>
                <a:ea typeface="Times New Roman" panose="02020603050405020304" pitchFamily="18" charset="0"/>
                <a:cs typeface="Times New Roman" panose="02020603050405020304" pitchFamily="18" charset="0"/>
              </a:rPr>
              <a:t>mice </a:t>
            </a:r>
            <a:r>
              <a:rPr lang="en-GB" dirty="0">
                <a:latin typeface="Roboto"/>
                <a:ea typeface="Times New Roman" panose="02020603050405020304" pitchFamily="18" charset="0"/>
                <a:cs typeface="Times New Roman" panose="02020603050405020304" pitchFamily="18" charset="0"/>
              </a:rPr>
              <a:t>such as [1]:</a:t>
            </a:r>
          </a:p>
        </p:txBody>
      </p:sp>
    </p:spTree>
    <p:extLst>
      <p:ext uri="{BB962C8B-B14F-4D97-AF65-F5344CB8AC3E}">
        <p14:creationId xmlns:p14="http://schemas.microsoft.com/office/powerpoint/2010/main" val="1785550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fontAlgn="base">
              <a:lnSpc>
                <a:spcPct val="107000"/>
              </a:lnSpc>
              <a:spcBef>
                <a:spcPts val="1200"/>
              </a:spcBef>
              <a:spcAft>
                <a:spcPts val="1200"/>
              </a:spcAft>
            </a:pPr>
            <a:r>
              <a:rPr lang="en-GB" b="1" dirty="0" smtClean="0">
                <a:solidFill>
                  <a:srgbClr val="800000"/>
                </a:solidFill>
                <a:latin typeface="Trebuchet MS" panose="020B0603020202020204" pitchFamily="34" charset="0"/>
                <a:ea typeface="Times New Roman" panose="02020603050405020304" pitchFamily="18" charset="0"/>
                <a:cs typeface="Times New Roman" panose="02020603050405020304" pitchFamily="18" charset="0"/>
              </a:rPr>
              <a:t>1-	Mechanical </a:t>
            </a:r>
            <a:r>
              <a:rPr lang="en-GB" b="1" dirty="0">
                <a:solidFill>
                  <a:srgbClr val="800000"/>
                </a:solidFill>
                <a:latin typeface="Trebuchet MS" panose="020B0603020202020204" pitchFamily="34" charset="0"/>
                <a:ea typeface="Times New Roman" panose="02020603050405020304" pitchFamily="18" charset="0"/>
                <a:cs typeface="Times New Roman" panose="02020603050405020304" pitchFamily="18" charset="0"/>
              </a:rPr>
              <a:t>Mouse or Ball Mouse:</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fontAlgn="base">
              <a:lnSpc>
                <a:spcPct val="107000"/>
              </a:lnSpc>
              <a:spcBef>
                <a:spcPts val="1200"/>
              </a:spcBef>
              <a:spcAft>
                <a:spcPts val="1200"/>
              </a:spcAft>
              <a:buNone/>
            </a:pPr>
            <a:r>
              <a:rPr lang="ar-IQ" dirty="0" smtClean="0">
                <a:latin typeface="Roboto"/>
                <a:ea typeface="Times New Roman" panose="02020603050405020304" pitchFamily="18" charset="0"/>
                <a:cs typeface="Times New Roman" panose="02020603050405020304" pitchFamily="18" charset="0"/>
              </a:rPr>
              <a:t>		</a:t>
            </a:r>
            <a:r>
              <a:rPr lang="en-GB" dirty="0" smtClean="0">
                <a:latin typeface="Roboto"/>
                <a:ea typeface="Times New Roman" panose="02020603050405020304" pitchFamily="18" charset="0"/>
                <a:cs typeface="Times New Roman" panose="02020603050405020304" pitchFamily="18" charset="0"/>
              </a:rPr>
              <a:t>This </a:t>
            </a:r>
            <a:r>
              <a:rPr lang="en-GB" dirty="0">
                <a:latin typeface="Roboto"/>
                <a:ea typeface="Times New Roman" panose="02020603050405020304" pitchFamily="18" charset="0"/>
                <a:cs typeface="Times New Roman" panose="02020603050405020304" pitchFamily="18" charset="0"/>
              </a:rPr>
              <a:t>type of </a:t>
            </a:r>
            <a:r>
              <a:rPr lang="en-GB" dirty="0" smtClean="0">
                <a:latin typeface="Roboto"/>
                <a:ea typeface="Times New Roman" panose="02020603050405020304" pitchFamily="18" charset="0"/>
                <a:cs typeface="Times New Roman" panose="02020603050405020304" pitchFamily="18" charset="0"/>
              </a:rPr>
              <a:t>mice </a:t>
            </a:r>
            <a:r>
              <a:rPr lang="en-GB" dirty="0">
                <a:latin typeface="Roboto"/>
                <a:ea typeface="Times New Roman" panose="02020603050405020304" pitchFamily="18" charset="0"/>
                <a:cs typeface="Times New Roman" panose="02020603050405020304" pitchFamily="18" charset="0"/>
              </a:rPr>
              <a:t>uses a Roller ball. “Roller ball was coated with rubber and it contacts to the sides of the rollers, rollers can turn in x &amp; y directions and that movement was transfer in to proper movement of pointer on </a:t>
            </a:r>
            <a:r>
              <a:rPr lang="en-GB" dirty="0" smtClean="0">
                <a:latin typeface="Roboto"/>
                <a:ea typeface="Times New Roman" panose="02020603050405020304" pitchFamily="18" charset="0"/>
                <a:cs typeface="Times New Roman" panose="02020603050405020304" pitchFamily="18" charset="0"/>
              </a:rPr>
              <a:t>screen” [1].</a:t>
            </a:r>
            <a:endParaRPr lang="en-GB" dirty="0">
              <a:latin typeface="Roboto"/>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5341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140937" y="918598"/>
            <a:ext cx="5910126" cy="5020805"/>
            <a:chOff x="3140937" y="1104809"/>
            <a:chExt cx="5910126" cy="5020805"/>
          </a:xfrm>
        </p:grpSpPr>
        <p:grpSp>
          <p:nvGrpSpPr>
            <p:cNvPr id="7" name="Group 6"/>
            <p:cNvGrpSpPr/>
            <p:nvPr/>
          </p:nvGrpSpPr>
          <p:grpSpPr>
            <a:xfrm>
              <a:off x="3140937" y="1104809"/>
              <a:ext cx="5910126" cy="4648382"/>
              <a:chOff x="2688050" y="1166311"/>
              <a:chExt cx="5910126" cy="4648382"/>
            </a:xfrm>
          </p:grpSpPr>
          <p:pic>
            <p:nvPicPr>
              <p:cNvPr id="1028" name="Picture 6" descr="http://2.bp.blogspot.com/-KarVGbL0o1U/TfY4KSu6LqI/AAAAAAAAAQI/XWNJTvBJM_0/s320/mouse64045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8050" y="3724308"/>
                <a:ext cx="2628000" cy="197355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9" descr="Image result for optical mouse how it work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050" y="1166311"/>
                <a:ext cx="2340000" cy="187927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MECHANICAL MOUS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8176" y="1181947"/>
                <a:ext cx="2340000" cy="1848003"/>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5" descr="http://2.bp.blogspot.com/--fA3yj4qXzc/TfY4od9zsNI/AAAAAAAAAQM/vszbzUss0K4/s320/mousewheel640.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48176" y="3607479"/>
                <a:ext cx="2160000" cy="2207214"/>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7"/>
            <p:cNvSpPr/>
            <p:nvPr/>
          </p:nvSpPr>
          <p:spPr>
            <a:xfrm>
              <a:off x="4236768" y="3016587"/>
              <a:ext cx="413896" cy="369332"/>
            </a:xfrm>
            <a:prstGeom prst="rect">
              <a:avLst/>
            </a:prstGeom>
          </p:spPr>
          <p:txBody>
            <a:bodyPr wrap="none">
              <a:spAutoFit/>
            </a:bodyPr>
            <a:lstStyle/>
            <a:p>
              <a:r>
                <a:rPr lang="en-GB" dirty="0" smtClean="0"/>
                <a:t>(a)</a:t>
              </a:r>
              <a:endParaRPr lang="en-GB" dirty="0"/>
            </a:p>
          </p:txBody>
        </p:sp>
        <p:sp>
          <p:nvSpPr>
            <p:cNvPr id="13" name="Rectangle 12"/>
            <p:cNvSpPr/>
            <p:nvPr/>
          </p:nvSpPr>
          <p:spPr>
            <a:xfrm>
              <a:off x="7662894" y="3016587"/>
              <a:ext cx="436338" cy="369332"/>
            </a:xfrm>
            <a:prstGeom prst="rect">
              <a:avLst/>
            </a:prstGeom>
          </p:spPr>
          <p:txBody>
            <a:bodyPr wrap="none">
              <a:spAutoFit/>
            </a:bodyPr>
            <a:lstStyle/>
            <a:p>
              <a:r>
                <a:rPr lang="en-GB" dirty="0"/>
                <a:t>(b)</a:t>
              </a:r>
            </a:p>
          </p:txBody>
        </p:sp>
        <p:sp>
          <p:nvSpPr>
            <p:cNvPr id="14" name="Rectangle 13"/>
            <p:cNvSpPr/>
            <p:nvPr/>
          </p:nvSpPr>
          <p:spPr>
            <a:xfrm>
              <a:off x="4236768" y="5756282"/>
              <a:ext cx="413896" cy="369332"/>
            </a:xfrm>
            <a:prstGeom prst="rect">
              <a:avLst/>
            </a:prstGeom>
          </p:spPr>
          <p:txBody>
            <a:bodyPr wrap="none">
              <a:spAutoFit/>
            </a:bodyPr>
            <a:lstStyle/>
            <a:p>
              <a:r>
                <a:rPr lang="en-GB" dirty="0" smtClean="0"/>
                <a:t>(c)</a:t>
              </a:r>
              <a:endParaRPr lang="en-GB" dirty="0"/>
            </a:p>
          </p:txBody>
        </p:sp>
        <p:sp>
          <p:nvSpPr>
            <p:cNvPr id="15" name="Rectangle 14"/>
            <p:cNvSpPr/>
            <p:nvPr/>
          </p:nvSpPr>
          <p:spPr>
            <a:xfrm>
              <a:off x="7662894" y="5756282"/>
              <a:ext cx="436338" cy="369332"/>
            </a:xfrm>
            <a:prstGeom prst="rect">
              <a:avLst/>
            </a:prstGeom>
          </p:spPr>
          <p:txBody>
            <a:bodyPr wrap="none">
              <a:spAutoFit/>
            </a:bodyPr>
            <a:lstStyle/>
            <a:p>
              <a:r>
                <a:rPr lang="en-GB" dirty="0" smtClean="0"/>
                <a:t>(d)</a:t>
              </a:r>
              <a:endParaRPr lang="en-GB" dirty="0"/>
            </a:p>
          </p:txBody>
        </p:sp>
      </p:grpSp>
    </p:spTree>
    <p:extLst>
      <p:ext uri="{BB962C8B-B14F-4D97-AF65-F5344CB8AC3E}">
        <p14:creationId xmlns:p14="http://schemas.microsoft.com/office/powerpoint/2010/main" val="325674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295402" y="1261406"/>
            <a:ext cx="9601196" cy="3501664"/>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fontAlgn="base">
              <a:lnSpc>
                <a:spcPct val="107000"/>
              </a:lnSpc>
              <a:spcBef>
                <a:spcPts val="1200"/>
              </a:spcBef>
              <a:spcAft>
                <a:spcPts val="1200"/>
              </a:spcAft>
              <a:buFont typeface="Arial"/>
              <a:buNone/>
            </a:pPr>
            <a:r>
              <a:rPr lang="en-GB" dirty="0" smtClean="0">
                <a:latin typeface="Roboto"/>
                <a:ea typeface="Times New Roman" panose="02020603050405020304" pitchFamily="18" charset="0"/>
                <a:cs typeface="Times New Roman" panose="02020603050405020304" pitchFamily="18" charset="0"/>
              </a:rPr>
              <a:t>		“Mouse works with the help of roller ball and ball moves forward and backward direction with the help of diode motion was detected and transforms the motion onto the screen, there is special software to detect the motion of the roller ball and translate the motion on to the screen. Roller ball is used to control the cursor on the graphical user interface on screen, vertical wheel and </a:t>
            </a:r>
            <a:r>
              <a:rPr lang="en-GB" dirty="0" err="1" smtClean="0">
                <a:latin typeface="Roboto"/>
                <a:ea typeface="Times New Roman" panose="02020603050405020304" pitchFamily="18" charset="0"/>
                <a:cs typeface="Times New Roman" panose="02020603050405020304" pitchFamily="18" charset="0"/>
              </a:rPr>
              <a:t>hor</a:t>
            </a:r>
            <a:r>
              <a:rPr lang="en-GB" dirty="0" smtClean="0">
                <a:latin typeface="Roboto"/>
                <a:ea typeface="Times New Roman" panose="02020603050405020304" pitchFamily="18" charset="0"/>
                <a:cs typeface="Times New Roman" panose="02020603050405020304" pitchFamily="18" charset="0"/>
              </a:rPr>
              <a:t>[</a:t>
            </a:r>
            <a:r>
              <a:rPr lang="en-GB" dirty="0" err="1" smtClean="0">
                <a:latin typeface="Roboto"/>
                <a:ea typeface="Times New Roman" panose="02020603050405020304" pitchFamily="18" charset="0"/>
                <a:cs typeface="Times New Roman" panose="02020603050405020304" pitchFamily="18" charset="0"/>
              </a:rPr>
              <a:t>i</a:t>
            </a:r>
            <a:r>
              <a:rPr lang="en-GB" dirty="0" smtClean="0">
                <a:latin typeface="Roboto"/>
                <a:ea typeface="Times New Roman" panose="02020603050405020304" pitchFamily="18" charset="0"/>
                <a:cs typeface="Times New Roman" panose="02020603050405020304" pitchFamily="18" charset="0"/>
              </a:rPr>
              <a:t>]</a:t>
            </a:r>
            <a:r>
              <a:rPr lang="en-GB" dirty="0" err="1" smtClean="0">
                <a:latin typeface="Roboto"/>
                <a:ea typeface="Times New Roman" panose="02020603050405020304" pitchFamily="18" charset="0"/>
                <a:cs typeface="Times New Roman" panose="02020603050405020304" pitchFamily="18" charset="0"/>
              </a:rPr>
              <a:t>zontal</a:t>
            </a:r>
            <a:r>
              <a:rPr lang="en-GB" dirty="0" smtClean="0">
                <a:latin typeface="Roboto"/>
                <a:ea typeface="Times New Roman" panose="02020603050405020304" pitchFamily="18" charset="0"/>
                <a:cs typeface="Times New Roman" panose="02020603050405020304" pitchFamily="18" charset="0"/>
              </a:rPr>
              <a:t> wheel are used to move cursor from one point to another point on screen” [1].</a:t>
            </a:r>
            <a:endParaRPr lang="en-GB" dirty="0">
              <a:latin typeface="Roboto"/>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4296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2-	</a:t>
            </a:r>
            <a:r>
              <a:rPr lang="en-GB" b="1" dirty="0" smtClean="0">
                <a:solidFill>
                  <a:srgbClr val="800000"/>
                </a:solidFill>
                <a:latin typeface="inherit"/>
                <a:ea typeface="Times New Roman" panose="02020603050405020304" pitchFamily="18" charset="0"/>
                <a:cs typeface="Times New Roman" panose="02020603050405020304" pitchFamily="18" charset="0"/>
              </a:rPr>
              <a:t>Optical </a:t>
            </a:r>
            <a:r>
              <a:rPr lang="en-GB" b="1" dirty="0">
                <a:solidFill>
                  <a:srgbClr val="800000"/>
                </a:solidFill>
                <a:latin typeface="inherit"/>
                <a:ea typeface="Times New Roman" panose="02020603050405020304" pitchFamily="18" charset="0"/>
                <a:cs typeface="Times New Roman" panose="02020603050405020304" pitchFamily="18" charset="0"/>
              </a:rPr>
              <a:t>Mouse:</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ar-IQ" dirty="0" smtClean="0">
                <a:latin typeface="Roboto"/>
                <a:ea typeface="Times New Roman" panose="02020603050405020304" pitchFamily="18" charset="0"/>
                <a:cs typeface="Times New Roman" panose="02020603050405020304" pitchFamily="18" charset="0"/>
              </a:rPr>
              <a:t>		</a:t>
            </a:r>
            <a:r>
              <a:rPr lang="en-GB" dirty="0" smtClean="0">
                <a:latin typeface="Roboto"/>
                <a:ea typeface="Times New Roman" panose="02020603050405020304" pitchFamily="18" charset="0"/>
                <a:cs typeface="Times New Roman" panose="02020603050405020304" pitchFamily="18" charset="0"/>
              </a:rPr>
              <a:t>This </a:t>
            </a:r>
            <a:r>
              <a:rPr lang="en-GB" dirty="0">
                <a:latin typeface="Roboto"/>
                <a:ea typeface="Times New Roman" panose="02020603050405020304" pitchFamily="18" charset="0"/>
                <a:cs typeface="Times New Roman" panose="02020603050405020304" pitchFamily="18" charset="0"/>
              </a:rPr>
              <a:t>type of </a:t>
            </a:r>
            <a:r>
              <a:rPr lang="en-GB" dirty="0" smtClean="0">
                <a:latin typeface="Roboto"/>
                <a:ea typeface="Times New Roman" panose="02020603050405020304" pitchFamily="18" charset="0"/>
                <a:cs typeface="Times New Roman" panose="02020603050405020304" pitchFamily="18" charset="0"/>
              </a:rPr>
              <a:t>mice “uses </a:t>
            </a:r>
            <a:r>
              <a:rPr lang="en-GB" dirty="0">
                <a:latin typeface="Roboto"/>
                <a:ea typeface="Times New Roman" panose="02020603050405020304" pitchFamily="18" charset="0"/>
                <a:cs typeface="Times New Roman" panose="02020603050405020304" pitchFamily="18" charset="0"/>
              </a:rPr>
              <a:t>a light source to detect movements relative to surface, it is different from mechanical mouse, in optical mouse moving parts are not </a:t>
            </a:r>
            <a:r>
              <a:rPr lang="en-GB" dirty="0" smtClean="0">
                <a:latin typeface="Roboto"/>
                <a:ea typeface="Times New Roman" panose="02020603050405020304" pitchFamily="18" charset="0"/>
                <a:cs typeface="Times New Roman" panose="02020603050405020304" pitchFamily="18" charset="0"/>
              </a:rPr>
              <a:t>present” [1]. </a:t>
            </a:r>
            <a:endParaRPr lang="en-GB" dirty="0"/>
          </a:p>
        </p:txBody>
      </p:sp>
    </p:spTree>
    <p:extLst>
      <p:ext uri="{BB962C8B-B14F-4D97-AF65-F5344CB8AC3E}">
        <p14:creationId xmlns:p14="http://schemas.microsoft.com/office/powerpoint/2010/main" val="1788357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993565" y="895137"/>
            <a:ext cx="6204871" cy="5067727"/>
            <a:chOff x="3128565" y="924165"/>
            <a:chExt cx="6204871" cy="5067727"/>
          </a:xfrm>
        </p:grpSpPr>
        <p:pic>
          <p:nvPicPr>
            <p:cNvPr id="3" name="Picture 2" descr="C:\Users\User\Pictures\optical mouse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87364" y="3954006"/>
              <a:ext cx="2520000" cy="1653219"/>
            </a:xfrm>
            <a:prstGeom prst="rect">
              <a:avLst/>
            </a:prstGeom>
            <a:noFill/>
            <a:ln>
              <a:no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8565" y="924165"/>
              <a:ext cx="1980000" cy="1980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3561" y="1275390"/>
              <a:ext cx="2809875" cy="1628775"/>
            </a:xfrm>
            <a:prstGeom prst="rect">
              <a:avLst/>
            </a:prstGeom>
          </p:spPr>
        </p:pic>
        <p:sp>
          <p:nvSpPr>
            <p:cNvPr id="7" name="Rectangle 6"/>
            <p:cNvSpPr/>
            <p:nvPr/>
          </p:nvSpPr>
          <p:spPr>
            <a:xfrm>
              <a:off x="3911617" y="2911893"/>
              <a:ext cx="413896" cy="369332"/>
            </a:xfrm>
            <a:prstGeom prst="rect">
              <a:avLst/>
            </a:prstGeom>
          </p:spPr>
          <p:txBody>
            <a:bodyPr wrap="none">
              <a:spAutoFit/>
            </a:bodyPr>
            <a:lstStyle/>
            <a:p>
              <a:r>
                <a:rPr lang="en-GB" dirty="0" smtClean="0"/>
                <a:t>(a)</a:t>
              </a:r>
              <a:endParaRPr lang="en-GB" dirty="0"/>
            </a:p>
          </p:txBody>
        </p:sp>
        <p:sp>
          <p:nvSpPr>
            <p:cNvPr id="8" name="Rectangle 7"/>
            <p:cNvSpPr/>
            <p:nvPr/>
          </p:nvSpPr>
          <p:spPr>
            <a:xfrm>
              <a:off x="7710329" y="2911893"/>
              <a:ext cx="436338" cy="369332"/>
            </a:xfrm>
            <a:prstGeom prst="rect">
              <a:avLst/>
            </a:prstGeom>
          </p:spPr>
          <p:txBody>
            <a:bodyPr wrap="none">
              <a:spAutoFit/>
            </a:bodyPr>
            <a:lstStyle/>
            <a:p>
              <a:r>
                <a:rPr lang="en-GB" dirty="0"/>
                <a:t>(b)</a:t>
              </a:r>
            </a:p>
          </p:txBody>
        </p:sp>
        <p:sp>
          <p:nvSpPr>
            <p:cNvPr id="9" name="Rectangle 8"/>
            <p:cNvSpPr/>
            <p:nvPr/>
          </p:nvSpPr>
          <p:spPr>
            <a:xfrm>
              <a:off x="5740416" y="5622560"/>
              <a:ext cx="413896" cy="369332"/>
            </a:xfrm>
            <a:prstGeom prst="rect">
              <a:avLst/>
            </a:prstGeom>
          </p:spPr>
          <p:txBody>
            <a:bodyPr wrap="none">
              <a:spAutoFit/>
            </a:bodyPr>
            <a:lstStyle/>
            <a:p>
              <a:r>
                <a:rPr lang="en-GB" dirty="0" smtClean="0"/>
                <a:t>(c)</a:t>
              </a:r>
              <a:endParaRPr lang="en-GB" dirty="0"/>
            </a:p>
          </p:txBody>
        </p:sp>
      </p:grpSp>
    </p:spTree>
    <p:extLst>
      <p:ext uri="{BB962C8B-B14F-4D97-AF65-F5344CB8AC3E}">
        <p14:creationId xmlns:p14="http://schemas.microsoft.com/office/powerpoint/2010/main" val="3269739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smtClean="0">
                <a:solidFill>
                  <a:srgbClr val="800000"/>
                </a:solidFill>
                <a:latin typeface="inherit"/>
                <a:ea typeface="Times New Roman" panose="02020603050405020304" pitchFamily="18" charset="0"/>
                <a:cs typeface="Times New Roman" panose="02020603050405020304" pitchFamily="18" charset="0"/>
              </a:rPr>
              <a:t>3-</a:t>
            </a:r>
            <a:r>
              <a:rPr lang="en-GB" b="1" dirty="0">
                <a:solidFill>
                  <a:srgbClr val="800000"/>
                </a:solidFill>
                <a:latin typeface="inherit"/>
                <a:ea typeface="Times New Roman" panose="02020603050405020304" pitchFamily="18" charset="0"/>
                <a:cs typeface="Times New Roman" panose="02020603050405020304" pitchFamily="18" charset="0"/>
              </a:rPr>
              <a:t>	Wireless Mouse:</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en-GB" dirty="0" smtClean="0">
                <a:latin typeface="Roboto"/>
                <a:ea typeface="Times New Roman" panose="02020603050405020304" pitchFamily="18" charset="0"/>
                <a:cs typeface="Times New Roman" panose="02020603050405020304" pitchFamily="18" charset="0"/>
              </a:rPr>
              <a:t>		Most </a:t>
            </a:r>
            <a:r>
              <a:rPr lang="en-GB" dirty="0">
                <a:latin typeface="Roboto"/>
                <a:ea typeface="Times New Roman" panose="02020603050405020304" pitchFamily="18" charset="0"/>
                <a:cs typeface="Times New Roman" panose="02020603050405020304" pitchFamily="18" charset="0"/>
              </a:rPr>
              <a:t>wireless mice use </a:t>
            </a:r>
            <a:r>
              <a:rPr lang="en-GB" dirty="0" smtClean="0">
                <a:latin typeface="Roboto"/>
                <a:ea typeface="Times New Roman" panose="02020603050405020304" pitchFamily="18" charset="0"/>
                <a:cs typeface="Times New Roman" panose="02020603050405020304" pitchFamily="18" charset="0"/>
              </a:rPr>
              <a:t>Radio Frequency </a:t>
            </a:r>
            <a:r>
              <a:rPr lang="en-GB" dirty="0">
                <a:latin typeface="Roboto"/>
                <a:ea typeface="Times New Roman" panose="02020603050405020304" pitchFamily="18" charset="0"/>
                <a:cs typeface="Times New Roman" panose="02020603050405020304" pitchFamily="18" charset="0"/>
              </a:rPr>
              <a:t>(RF) technology to communicate information </a:t>
            </a:r>
            <a:r>
              <a:rPr lang="en-GB" dirty="0" smtClean="0">
                <a:latin typeface="Roboto"/>
                <a:ea typeface="Times New Roman" panose="02020603050405020304" pitchFamily="18" charset="0"/>
                <a:cs typeface="Times New Roman" panose="02020603050405020304" pitchFamily="18" charset="0"/>
              </a:rPr>
              <a:t>with a </a:t>
            </a:r>
            <a:r>
              <a:rPr lang="en-GB" dirty="0">
                <a:latin typeface="Roboto"/>
                <a:ea typeface="Times New Roman" panose="02020603050405020304" pitchFamily="18" charset="0"/>
                <a:cs typeface="Times New Roman" panose="02020603050405020304" pitchFamily="18" charset="0"/>
              </a:rPr>
              <a:t>computer. Wireless mouse requires two main components: a transmitter and a receiver.</a:t>
            </a:r>
            <a:endParaRPr lang="en-GB" dirty="0"/>
          </a:p>
        </p:txBody>
      </p:sp>
    </p:spTree>
    <p:extLst>
      <p:ext uri="{BB962C8B-B14F-4D97-AF65-F5344CB8AC3E}">
        <p14:creationId xmlns:p14="http://schemas.microsoft.com/office/powerpoint/2010/main" val="511010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5459" t="40146" r="67252" b="26041"/>
          <a:stretch/>
        </p:blipFill>
        <p:spPr bwMode="auto">
          <a:xfrm>
            <a:off x="4296000" y="2175356"/>
            <a:ext cx="3600000" cy="25072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832732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1385</TotalTime>
  <Words>633</Words>
  <Application>Microsoft Office PowerPoint</Application>
  <PresentationFormat>Widescreen</PresentationFormat>
  <Paragraphs>43</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Garamond</vt:lpstr>
      <vt:lpstr>inherit</vt:lpstr>
      <vt:lpstr>Roboto</vt:lpstr>
      <vt:lpstr>Times New Roman</vt:lpstr>
      <vt:lpstr>Trebuchet MS</vt:lpstr>
      <vt:lpstr>Organic</vt:lpstr>
      <vt:lpstr>COMPUTER MICE</vt:lpstr>
      <vt:lpstr>Computer Mice</vt:lpstr>
      <vt:lpstr>1- Mechanical Mouse or Ball Mouse:</vt:lpstr>
      <vt:lpstr>PowerPoint Presentation</vt:lpstr>
      <vt:lpstr>PowerPoint Presentation</vt:lpstr>
      <vt:lpstr>2- Optical Mouse:</vt:lpstr>
      <vt:lpstr>PowerPoint Presentation</vt:lpstr>
      <vt:lpstr>3- Wireless Mouse:</vt:lpstr>
      <vt:lpstr>PowerPoint Presentation</vt:lpstr>
      <vt:lpstr>PowerPoint Presentation</vt:lpstr>
      <vt:lpstr>4- Touchpad Mouse and Touchscreen:</vt:lpstr>
      <vt:lpstr>PowerPoint Presentation</vt:lpstr>
      <vt:lpstr>PowerPoint Presentation</vt:lpstr>
      <vt:lpstr>Mouse Functions</vt:lpstr>
      <vt:lpstr>PowerPoint Presentation</vt:lpstr>
      <vt:lpstr>Reference:</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124</cp:revision>
  <dcterms:created xsi:type="dcterms:W3CDTF">2020-12-04T20:16:23Z</dcterms:created>
  <dcterms:modified xsi:type="dcterms:W3CDTF">2022-03-23T16:46:26Z</dcterms:modified>
</cp:coreProperties>
</file>