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96" r:id="rId4"/>
    <p:sldId id="297" r:id="rId5"/>
    <p:sldId id="298" r:id="rId6"/>
    <p:sldId id="299" r:id="rId7"/>
    <p:sldId id="300" r:id="rId8"/>
    <p:sldId id="301" r:id="rId9"/>
    <p:sldId id="302" r:id="rId10"/>
    <p:sldId id="303" r:id="rId11"/>
    <p:sldId id="304" r:id="rId12"/>
    <p:sldId id="305" r:id="rId13"/>
    <p:sldId id="306" r:id="rId14"/>
    <p:sldId id="307"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0" d="100"/>
          <a:sy n="70" d="100"/>
        </p:scale>
        <p:origin x="660"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pPr/>
              <a:t>1/2/2021</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dirty="0"/>
              <a:t>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dirty="0"/>
              <a:t>1/2/2021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1/2/2021</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studylecturenotes.com/sites/default/files/field/image/introduction-to-computer.jpg" TargetMode="External"/><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z="4000" b="1" dirty="0" smtClean="0"/>
              <a:t>INTRODUCTION TO </a:t>
            </a:r>
            <a:r>
              <a:rPr lang="ar-IQ" sz="4000" b="1" dirty="0" smtClean="0"/>
              <a:t/>
            </a:r>
            <a:br>
              <a:rPr lang="ar-IQ" sz="4000" b="1" dirty="0" smtClean="0"/>
            </a:br>
            <a:r>
              <a:rPr lang="en-GB" sz="4000" b="1" dirty="0" smtClean="0"/>
              <a:t>THE COMPUTER SYSTEM</a:t>
            </a:r>
            <a:endParaRPr lang="en-GB" sz="4000" dirty="0"/>
          </a:p>
        </p:txBody>
      </p:sp>
      <p:sp>
        <p:nvSpPr>
          <p:cNvPr id="3" name="Subtitle 2"/>
          <p:cNvSpPr>
            <a:spLocks noGrp="1"/>
          </p:cNvSpPr>
          <p:nvPr>
            <p:ph type="subTitle" idx="1"/>
          </p:nvPr>
        </p:nvSpPr>
        <p:spPr>
          <a:xfrm>
            <a:off x="2692398" y="3962399"/>
            <a:ext cx="6815669" cy="1015999"/>
          </a:xfrm>
        </p:spPr>
        <p:txBody>
          <a:bodyPr>
            <a:normAutofit/>
          </a:bodyPr>
          <a:lstStyle/>
          <a:p>
            <a:r>
              <a:rPr lang="ar-IQ" sz="3600" b="1" dirty="0" smtClean="0"/>
              <a:t>د. رائد رافع عمر النعمة</a:t>
            </a:r>
            <a:endParaRPr lang="en-GB" sz="3600" b="1" dirty="0"/>
          </a:p>
        </p:txBody>
      </p:sp>
    </p:spTree>
    <p:extLst>
      <p:ext uri="{BB962C8B-B14F-4D97-AF65-F5344CB8AC3E}">
        <p14:creationId xmlns:p14="http://schemas.microsoft.com/office/powerpoint/2010/main" val="367416197"/>
      </p:ext>
    </p:extLst>
  </p:cSld>
  <p:clrMapOvr>
    <a:masterClrMapping/>
  </p:clrMapOvr>
  <mc:AlternateContent xmlns:mc="http://schemas.openxmlformats.org/markup-compatibility/2006" xmlns:p14="http://schemas.microsoft.com/office/powerpoint/2010/main">
    <mc:Choice Requires="p14">
      <p:transition spd="slow" p14:dur="2000" advTm="39098"/>
    </mc:Choice>
    <mc:Fallback xmlns="">
      <p:transition spd="slow" advTm="39098"/>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just" fontAlgn="base">
              <a:lnSpc>
                <a:spcPct val="107000"/>
              </a:lnSpc>
              <a:spcBef>
                <a:spcPts val="1200"/>
              </a:spcBef>
              <a:spcAft>
                <a:spcPts val="1200"/>
              </a:spcAft>
            </a:pPr>
            <a:r>
              <a:rPr lang="en-GB" b="1" dirty="0">
                <a:solidFill>
                  <a:srgbClr val="800000"/>
                </a:solidFill>
                <a:latin typeface="inherit"/>
                <a:ea typeface="Times New Roman" panose="02020603050405020304" pitchFamily="18" charset="0"/>
                <a:cs typeface="Times New Roman" panose="02020603050405020304" pitchFamily="18" charset="0"/>
              </a:rPr>
              <a:t>Computer </a:t>
            </a:r>
            <a:r>
              <a:rPr lang="en-GB" b="1" dirty="0" smtClean="0">
                <a:solidFill>
                  <a:srgbClr val="800000"/>
                </a:solidFill>
                <a:latin typeface="inherit"/>
                <a:ea typeface="Times New Roman" panose="02020603050405020304" pitchFamily="18" charset="0"/>
                <a:cs typeface="Times New Roman" panose="02020603050405020304" pitchFamily="18" charset="0"/>
              </a:rPr>
              <a:t>Units</a:t>
            </a:r>
            <a:endParaRPr lang="en-GB" sz="2000" dirty="0">
              <a:latin typeface="Calibri" panose="020F0502020204030204" pitchFamily="34" charset="0"/>
              <a:ea typeface="Calibri" panose="020F0502020204030204" pitchFamily="34" charset="0"/>
              <a:cs typeface="Arial" panose="020B0604020202020204" pitchFamily="34" charset="0"/>
            </a:endParaRPr>
          </a:p>
        </p:txBody>
      </p:sp>
      <p:sp>
        <p:nvSpPr>
          <p:cNvPr id="3" name="Content Placeholder 2"/>
          <p:cNvSpPr>
            <a:spLocks noGrp="1"/>
          </p:cNvSpPr>
          <p:nvPr>
            <p:ph idx="1"/>
          </p:nvPr>
        </p:nvSpPr>
        <p:spPr>
          <a:xfrm>
            <a:off x="1295401" y="2365860"/>
            <a:ext cx="9601196" cy="3707392"/>
          </a:xfrm>
        </p:spPr>
        <p:txBody>
          <a:bodyPr>
            <a:normAutofit/>
          </a:bodyPr>
          <a:lstStyle/>
          <a:p>
            <a:pPr marL="355600" lvl="0" indent="-355600" fontAlgn="base">
              <a:lnSpc>
                <a:spcPct val="107000"/>
              </a:lnSpc>
              <a:spcBef>
                <a:spcPts val="1200"/>
              </a:spcBef>
              <a:spcAft>
                <a:spcPts val="1200"/>
              </a:spcAft>
              <a:buClr>
                <a:srgbClr val="83992A"/>
              </a:buClr>
              <a:buNone/>
            </a:pPr>
            <a:r>
              <a:rPr lang="en-GB" sz="2800" dirty="0" smtClean="0">
                <a:solidFill>
                  <a:schemeClr val="accent1"/>
                </a:solidFill>
                <a:latin typeface="Times New Roman" panose="02020603050405020304" pitchFamily="18" charset="0"/>
                <a:cs typeface="Times New Roman" panose="02020603050405020304" pitchFamily="18" charset="0"/>
              </a:rPr>
              <a:t>3. </a:t>
            </a:r>
            <a:r>
              <a:rPr lang="en-GB" dirty="0" smtClean="0">
                <a:solidFill>
                  <a:prstClr val="black">
                    <a:lumMod val="85000"/>
                    <a:lumOff val="15000"/>
                  </a:prstClr>
                </a:solidFill>
                <a:latin typeface="Times New Roman" panose="02020603050405020304" pitchFamily="18" charset="0"/>
                <a:cs typeface="Times New Roman" panose="02020603050405020304" pitchFamily="18" charset="0"/>
              </a:rPr>
              <a:t>The </a:t>
            </a:r>
            <a:r>
              <a:rPr lang="en-GB" dirty="0">
                <a:solidFill>
                  <a:prstClr val="black">
                    <a:lumMod val="85000"/>
                    <a:lumOff val="15000"/>
                  </a:prstClr>
                </a:solidFill>
                <a:latin typeface="Times New Roman" panose="02020603050405020304" pitchFamily="18" charset="0"/>
                <a:cs typeface="Times New Roman" panose="02020603050405020304" pitchFamily="18" charset="0"/>
              </a:rPr>
              <a:t>Kilo Byte (KB), Mega Byte (MB), Giga Byte (GB) and </a:t>
            </a:r>
            <a:r>
              <a:rPr lang="en-GB" dirty="0" err="1">
                <a:solidFill>
                  <a:prstClr val="black">
                    <a:lumMod val="85000"/>
                    <a:lumOff val="15000"/>
                  </a:prstClr>
                </a:solidFill>
                <a:latin typeface="Times New Roman" panose="02020603050405020304" pitchFamily="18" charset="0"/>
                <a:cs typeface="Times New Roman" panose="02020603050405020304" pitchFamily="18" charset="0"/>
              </a:rPr>
              <a:t>Tera</a:t>
            </a:r>
            <a:r>
              <a:rPr lang="en-GB" dirty="0">
                <a:solidFill>
                  <a:prstClr val="black">
                    <a:lumMod val="85000"/>
                    <a:lumOff val="15000"/>
                  </a:prstClr>
                </a:solidFill>
                <a:latin typeface="Times New Roman" panose="02020603050405020304" pitchFamily="18" charset="0"/>
                <a:cs typeface="Times New Roman" panose="02020603050405020304" pitchFamily="18" charset="0"/>
              </a:rPr>
              <a:t> Byte (TB): they are storage groups of bytes.</a:t>
            </a:r>
            <a:endParaRPr lang="en-GB" dirty="0">
              <a:solidFill>
                <a:prstClr val="black">
                  <a:lumMod val="85000"/>
                  <a:lumOff val="15000"/>
                </a:prstClr>
              </a:solidFill>
              <a:latin typeface="Times New Roman" panose="02020603050405020304" pitchFamily="18" charset="0"/>
              <a:ea typeface="Calibri" panose="020F0502020204030204" pitchFamily="34" charset="0"/>
              <a:cs typeface="Times New Roman" panose="02020603050405020304"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325387238"/>
              </p:ext>
            </p:extLst>
          </p:nvPr>
        </p:nvGraphicFramePr>
        <p:xfrm>
          <a:off x="6551385" y="2864547"/>
          <a:ext cx="4228064" cy="3317888"/>
        </p:xfrm>
        <a:graphic>
          <a:graphicData uri="http://schemas.openxmlformats.org/drawingml/2006/table">
            <a:tbl>
              <a:tblPr firstRow="1" firstCol="1" bandRow="1"/>
              <a:tblGrid>
                <a:gridCol w="132127">
                  <a:extLst>
                    <a:ext uri="{9D8B030D-6E8A-4147-A177-3AD203B41FA5}">
                      <a16:colId xmlns:a16="http://schemas.microsoft.com/office/drawing/2014/main" val="3167514414"/>
                    </a:ext>
                  </a:extLst>
                </a:gridCol>
                <a:gridCol w="132127">
                  <a:extLst>
                    <a:ext uri="{9D8B030D-6E8A-4147-A177-3AD203B41FA5}">
                      <a16:colId xmlns:a16="http://schemas.microsoft.com/office/drawing/2014/main" val="121668700"/>
                    </a:ext>
                  </a:extLst>
                </a:gridCol>
                <a:gridCol w="132127">
                  <a:extLst>
                    <a:ext uri="{9D8B030D-6E8A-4147-A177-3AD203B41FA5}">
                      <a16:colId xmlns:a16="http://schemas.microsoft.com/office/drawing/2014/main" val="2714448023"/>
                    </a:ext>
                  </a:extLst>
                </a:gridCol>
                <a:gridCol w="132127">
                  <a:extLst>
                    <a:ext uri="{9D8B030D-6E8A-4147-A177-3AD203B41FA5}">
                      <a16:colId xmlns:a16="http://schemas.microsoft.com/office/drawing/2014/main" val="1516730937"/>
                    </a:ext>
                  </a:extLst>
                </a:gridCol>
                <a:gridCol w="132127">
                  <a:extLst>
                    <a:ext uri="{9D8B030D-6E8A-4147-A177-3AD203B41FA5}">
                      <a16:colId xmlns:a16="http://schemas.microsoft.com/office/drawing/2014/main" val="4062580603"/>
                    </a:ext>
                  </a:extLst>
                </a:gridCol>
                <a:gridCol w="132127">
                  <a:extLst>
                    <a:ext uri="{9D8B030D-6E8A-4147-A177-3AD203B41FA5}">
                      <a16:colId xmlns:a16="http://schemas.microsoft.com/office/drawing/2014/main" val="2273751503"/>
                    </a:ext>
                  </a:extLst>
                </a:gridCol>
                <a:gridCol w="132127">
                  <a:extLst>
                    <a:ext uri="{9D8B030D-6E8A-4147-A177-3AD203B41FA5}">
                      <a16:colId xmlns:a16="http://schemas.microsoft.com/office/drawing/2014/main" val="1739063008"/>
                    </a:ext>
                  </a:extLst>
                </a:gridCol>
                <a:gridCol w="132127">
                  <a:extLst>
                    <a:ext uri="{9D8B030D-6E8A-4147-A177-3AD203B41FA5}">
                      <a16:colId xmlns:a16="http://schemas.microsoft.com/office/drawing/2014/main" val="1750888436"/>
                    </a:ext>
                  </a:extLst>
                </a:gridCol>
                <a:gridCol w="132127">
                  <a:extLst>
                    <a:ext uri="{9D8B030D-6E8A-4147-A177-3AD203B41FA5}">
                      <a16:colId xmlns:a16="http://schemas.microsoft.com/office/drawing/2014/main" val="2605178987"/>
                    </a:ext>
                  </a:extLst>
                </a:gridCol>
                <a:gridCol w="132127">
                  <a:extLst>
                    <a:ext uri="{9D8B030D-6E8A-4147-A177-3AD203B41FA5}">
                      <a16:colId xmlns:a16="http://schemas.microsoft.com/office/drawing/2014/main" val="3698117281"/>
                    </a:ext>
                  </a:extLst>
                </a:gridCol>
                <a:gridCol w="132127">
                  <a:extLst>
                    <a:ext uri="{9D8B030D-6E8A-4147-A177-3AD203B41FA5}">
                      <a16:colId xmlns:a16="http://schemas.microsoft.com/office/drawing/2014/main" val="1556353744"/>
                    </a:ext>
                  </a:extLst>
                </a:gridCol>
                <a:gridCol w="132127">
                  <a:extLst>
                    <a:ext uri="{9D8B030D-6E8A-4147-A177-3AD203B41FA5}">
                      <a16:colId xmlns:a16="http://schemas.microsoft.com/office/drawing/2014/main" val="2615907118"/>
                    </a:ext>
                  </a:extLst>
                </a:gridCol>
                <a:gridCol w="132127">
                  <a:extLst>
                    <a:ext uri="{9D8B030D-6E8A-4147-A177-3AD203B41FA5}">
                      <a16:colId xmlns:a16="http://schemas.microsoft.com/office/drawing/2014/main" val="1184495096"/>
                    </a:ext>
                  </a:extLst>
                </a:gridCol>
                <a:gridCol w="132127">
                  <a:extLst>
                    <a:ext uri="{9D8B030D-6E8A-4147-A177-3AD203B41FA5}">
                      <a16:colId xmlns:a16="http://schemas.microsoft.com/office/drawing/2014/main" val="732178430"/>
                    </a:ext>
                  </a:extLst>
                </a:gridCol>
                <a:gridCol w="132127">
                  <a:extLst>
                    <a:ext uri="{9D8B030D-6E8A-4147-A177-3AD203B41FA5}">
                      <a16:colId xmlns:a16="http://schemas.microsoft.com/office/drawing/2014/main" val="3189342452"/>
                    </a:ext>
                  </a:extLst>
                </a:gridCol>
                <a:gridCol w="132127">
                  <a:extLst>
                    <a:ext uri="{9D8B030D-6E8A-4147-A177-3AD203B41FA5}">
                      <a16:colId xmlns:a16="http://schemas.microsoft.com/office/drawing/2014/main" val="144233338"/>
                    </a:ext>
                  </a:extLst>
                </a:gridCol>
                <a:gridCol w="132127">
                  <a:extLst>
                    <a:ext uri="{9D8B030D-6E8A-4147-A177-3AD203B41FA5}">
                      <a16:colId xmlns:a16="http://schemas.microsoft.com/office/drawing/2014/main" val="1966333660"/>
                    </a:ext>
                  </a:extLst>
                </a:gridCol>
                <a:gridCol w="132127">
                  <a:extLst>
                    <a:ext uri="{9D8B030D-6E8A-4147-A177-3AD203B41FA5}">
                      <a16:colId xmlns:a16="http://schemas.microsoft.com/office/drawing/2014/main" val="2234721686"/>
                    </a:ext>
                  </a:extLst>
                </a:gridCol>
                <a:gridCol w="132127">
                  <a:extLst>
                    <a:ext uri="{9D8B030D-6E8A-4147-A177-3AD203B41FA5}">
                      <a16:colId xmlns:a16="http://schemas.microsoft.com/office/drawing/2014/main" val="991109878"/>
                    </a:ext>
                  </a:extLst>
                </a:gridCol>
                <a:gridCol w="132127">
                  <a:extLst>
                    <a:ext uri="{9D8B030D-6E8A-4147-A177-3AD203B41FA5}">
                      <a16:colId xmlns:a16="http://schemas.microsoft.com/office/drawing/2014/main" val="4038331188"/>
                    </a:ext>
                  </a:extLst>
                </a:gridCol>
                <a:gridCol w="132127">
                  <a:extLst>
                    <a:ext uri="{9D8B030D-6E8A-4147-A177-3AD203B41FA5}">
                      <a16:colId xmlns:a16="http://schemas.microsoft.com/office/drawing/2014/main" val="2707260086"/>
                    </a:ext>
                  </a:extLst>
                </a:gridCol>
                <a:gridCol w="132127">
                  <a:extLst>
                    <a:ext uri="{9D8B030D-6E8A-4147-A177-3AD203B41FA5}">
                      <a16:colId xmlns:a16="http://schemas.microsoft.com/office/drawing/2014/main" val="578089111"/>
                    </a:ext>
                  </a:extLst>
                </a:gridCol>
                <a:gridCol w="132127">
                  <a:extLst>
                    <a:ext uri="{9D8B030D-6E8A-4147-A177-3AD203B41FA5}">
                      <a16:colId xmlns:a16="http://schemas.microsoft.com/office/drawing/2014/main" val="310973023"/>
                    </a:ext>
                  </a:extLst>
                </a:gridCol>
                <a:gridCol w="132127">
                  <a:extLst>
                    <a:ext uri="{9D8B030D-6E8A-4147-A177-3AD203B41FA5}">
                      <a16:colId xmlns:a16="http://schemas.microsoft.com/office/drawing/2014/main" val="2527645088"/>
                    </a:ext>
                  </a:extLst>
                </a:gridCol>
                <a:gridCol w="132127">
                  <a:extLst>
                    <a:ext uri="{9D8B030D-6E8A-4147-A177-3AD203B41FA5}">
                      <a16:colId xmlns:a16="http://schemas.microsoft.com/office/drawing/2014/main" val="2277832849"/>
                    </a:ext>
                  </a:extLst>
                </a:gridCol>
                <a:gridCol w="132127">
                  <a:extLst>
                    <a:ext uri="{9D8B030D-6E8A-4147-A177-3AD203B41FA5}">
                      <a16:colId xmlns:a16="http://schemas.microsoft.com/office/drawing/2014/main" val="2871711568"/>
                    </a:ext>
                  </a:extLst>
                </a:gridCol>
                <a:gridCol w="132127">
                  <a:extLst>
                    <a:ext uri="{9D8B030D-6E8A-4147-A177-3AD203B41FA5}">
                      <a16:colId xmlns:a16="http://schemas.microsoft.com/office/drawing/2014/main" val="1013547819"/>
                    </a:ext>
                  </a:extLst>
                </a:gridCol>
                <a:gridCol w="132127">
                  <a:extLst>
                    <a:ext uri="{9D8B030D-6E8A-4147-A177-3AD203B41FA5}">
                      <a16:colId xmlns:a16="http://schemas.microsoft.com/office/drawing/2014/main" val="480114075"/>
                    </a:ext>
                  </a:extLst>
                </a:gridCol>
                <a:gridCol w="132127">
                  <a:extLst>
                    <a:ext uri="{9D8B030D-6E8A-4147-A177-3AD203B41FA5}">
                      <a16:colId xmlns:a16="http://schemas.microsoft.com/office/drawing/2014/main" val="2608758184"/>
                    </a:ext>
                  </a:extLst>
                </a:gridCol>
                <a:gridCol w="132127">
                  <a:extLst>
                    <a:ext uri="{9D8B030D-6E8A-4147-A177-3AD203B41FA5}">
                      <a16:colId xmlns:a16="http://schemas.microsoft.com/office/drawing/2014/main" val="3738202311"/>
                    </a:ext>
                  </a:extLst>
                </a:gridCol>
                <a:gridCol w="132127">
                  <a:extLst>
                    <a:ext uri="{9D8B030D-6E8A-4147-A177-3AD203B41FA5}">
                      <a16:colId xmlns:a16="http://schemas.microsoft.com/office/drawing/2014/main" val="1826907943"/>
                    </a:ext>
                  </a:extLst>
                </a:gridCol>
                <a:gridCol w="132127">
                  <a:extLst>
                    <a:ext uri="{9D8B030D-6E8A-4147-A177-3AD203B41FA5}">
                      <a16:colId xmlns:a16="http://schemas.microsoft.com/office/drawing/2014/main" val="604197241"/>
                    </a:ext>
                  </a:extLst>
                </a:gridCol>
              </a:tblGrid>
              <a:tr h="103684">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8516900"/>
                  </a:ext>
                </a:extLst>
              </a:tr>
              <a:tr h="103684">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57838295"/>
                  </a:ext>
                </a:extLst>
              </a:tr>
              <a:tr h="103684">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25878164"/>
                  </a:ext>
                </a:extLst>
              </a:tr>
              <a:tr h="103684">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71289826"/>
                  </a:ext>
                </a:extLst>
              </a:tr>
              <a:tr h="103684">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32542808"/>
                  </a:ext>
                </a:extLst>
              </a:tr>
              <a:tr h="103684">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86943989"/>
                  </a:ext>
                </a:extLst>
              </a:tr>
              <a:tr h="103684">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14181064"/>
                  </a:ext>
                </a:extLst>
              </a:tr>
              <a:tr h="103684">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91721262"/>
                  </a:ext>
                </a:extLst>
              </a:tr>
              <a:tr h="103684">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78232560"/>
                  </a:ext>
                </a:extLst>
              </a:tr>
              <a:tr h="103684">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83657045"/>
                  </a:ext>
                </a:extLst>
              </a:tr>
              <a:tr h="103684">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56420569"/>
                  </a:ext>
                </a:extLst>
              </a:tr>
              <a:tr h="103684">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02615180"/>
                  </a:ext>
                </a:extLst>
              </a:tr>
              <a:tr h="103684">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57336622"/>
                  </a:ext>
                </a:extLst>
              </a:tr>
              <a:tr h="103684">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96254025"/>
                  </a:ext>
                </a:extLst>
              </a:tr>
              <a:tr h="103684">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20119007"/>
                  </a:ext>
                </a:extLst>
              </a:tr>
              <a:tr h="103684">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57303709"/>
                  </a:ext>
                </a:extLst>
              </a:tr>
              <a:tr h="103684">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30568904"/>
                  </a:ext>
                </a:extLst>
              </a:tr>
              <a:tr h="103684">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8910644"/>
                  </a:ext>
                </a:extLst>
              </a:tr>
              <a:tr h="103684">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26594975"/>
                  </a:ext>
                </a:extLst>
              </a:tr>
              <a:tr h="103684">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41730798"/>
                  </a:ext>
                </a:extLst>
              </a:tr>
              <a:tr h="103684">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54987414"/>
                  </a:ext>
                </a:extLst>
              </a:tr>
              <a:tr h="103684">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82830003"/>
                  </a:ext>
                </a:extLst>
              </a:tr>
              <a:tr h="103684">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869411"/>
                  </a:ext>
                </a:extLst>
              </a:tr>
              <a:tr h="103684">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dirty="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76518145"/>
                  </a:ext>
                </a:extLst>
              </a:tr>
              <a:tr h="103684">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68912677"/>
                  </a:ext>
                </a:extLst>
              </a:tr>
              <a:tr h="103684">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76446699"/>
                  </a:ext>
                </a:extLst>
              </a:tr>
              <a:tr h="103684">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87204866"/>
                  </a:ext>
                </a:extLst>
              </a:tr>
              <a:tr h="103684">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44821374"/>
                  </a:ext>
                </a:extLst>
              </a:tr>
              <a:tr h="103684">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55119315"/>
                  </a:ext>
                </a:extLst>
              </a:tr>
              <a:tr h="103684">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12876407"/>
                  </a:ext>
                </a:extLst>
              </a:tr>
              <a:tr h="103684">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87320861"/>
                  </a:ext>
                </a:extLst>
              </a:tr>
              <a:tr h="103684">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600" b="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GB" sz="600" dirty="0">
                        <a:effectLst/>
                        <a:latin typeface="Calibri" panose="020F0502020204030204" pitchFamily="34" charset="0"/>
                        <a:ea typeface="Calibri" panose="020F0502020204030204" pitchFamily="34" charset="0"/>
                        <a:cs typeface="Arial" panose="020B0604020202020204" pitchFamily="34" charset="0"/>
                      </a:endParaRPr>
                    </a:p>
                  </a:txBody>
                  <a:tcPr marL="39638" marR="3963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45427701"/>
                  </a:ext>
                </a:extLst>
              </a:tr>
            </a:tbl>
          </a:graphicData>
        </a:graphic>
      </p:graphicFrame>
    </p:spTree>
    <p:extLst>
      <p:ext uri="{BB962C8B-B14F-4D97-AF65-F5344CB8AC3E}">
        <p14:creationId xmlns:p14="http://schemas.microsoft.com/office/powerpoint/2010/main" val="2421499285"/>
      </p:ext>
    </p:extLst>
  </p:cSld>
  <p:clrMapOvr>
    <a:masterClrMapping/>
  </p:clrMapOvr>
  <mc:AlternateContent xmlns:mc="http://schemas.openxmlformats.org/markup-compatibility/2006" xmlns:p14="http://schemas.microsoft.com/office/powerpoint/2010/main">
    <mc:Choice Requires="p14">
      <p:transition spd="slow" p14:dur="2000" advTm="85157"/>
    </mc:Choice>
    <mc:Fallback xmlns="">
      <p:transition spd="slow" advTm="85157"/>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just" fontAlgn="base">
              <a:lnSpc>
                <a:spcPct val="107000"/>
              </a:lnSpc>
              <a:spcBef>
                <a:spcPts val="1200"/>
              </a:spcBef>
              <a:spcAft>
                <a:spcPts val="1200"/>
              </a:spcAft>
            </a:pPr>
            <a:r>
              <a:rPr lang="en-GB" b="1" dirty="0">
                <a:solidFill>
                  <a:srgbClr val="800000"/>
                </a:solidFill>
                <a:latin typeface="inherit"/>
                <a:ea typeface="Times New Roman" panose="02020603050405020304" pitchFamily="18" charset="0"/>
                <a:cs typeface="Times New Roman" panose="02020603050405020304" pitchFamily="18" charset="0"/>
              </a:rPr>
              <a:t>Computer </a:t>
            </a:r>
            <a:r>
              <a:rPr lang="en-GB" b="1" dirty="0" smtClean="0">
                <a:solidFill>
                  <a:srgbClr val="800000"/>
                </a:solidFill>
                <a:latin typeface="inherit"/>
                <a:ea typeface="Times New Roman" panose="02020603050405020304" pitchFamily="18" charset="0"/>
                <a:cs typeface="Times New Roman" panose="02020603050405020304" pitchFamily="18" charset="0"/>
              </a:rPr>
              <a:t>Units</a:t>
            </a:r>
            <a:endParaRPr lang="en-GB" sz="2000" dirty="0">
              <a:latin typeface="Calibri" panose="020F0502020204030204" pitchFamily="34" charset="0"/>
              <a:ea typeface="Calibri" panose="020F0502020204030204" pitchFamily="34" charset="0"/>
              <a:cs typeface="Arial" panose="020B0604020202020204" pitchFamily="34" charset="0"/>
            </a:endParaRPr>
          </a:p>
        </p:txBody>
      </p:sp>
      <p:sp>
        <p:nvSpPr>
          <p:cNvPr id="3" name="Content Placeholder 2"/>
          <p:cNvSpPr>
            <a:spLocks noGrp="1"/>
          </p:cNvSpPr>
          <p:nvPr>
            <p:ph idx="1"/>
          </p:nvPr>
        </p:nvSpPr>
        <p:spPr>
          <a:xfrm>
            <a:off x="1295401" y="2502340"/>
            <a:ext cx="9601196" cy="3707392"/>
          </a:xfrm>
        </p:spPr>
        <p:txBody>
          <a:bodyPr>
            <a:normAutofit/>
          </a:bodyPr>
          <a:lstStyle/>
          <a:p>
            <a:pPr marL="0" indent="0">
              <a:lnSpc>
                <a:spcPct val="107000"/>
              </a:lnSpc>
              <a:spcBef>
                <a:spcPts val="1200"/>
              </a:spcBef>
              <a:spcAft>
                <a:spcPts val="1200"/>
              </a:spcAft>
              <a:buNone/>
            </a:pPr>
            <a:r>
              <a:rPr lang="en-GB" sz="2800" dirty="0">
                <a:latin typeface="Times New Roman" panose="02020603050405020304" pitchFamily="18" charset="0"/>
                <a:ea typeface="Calibri" panose="020F0502020204030204" pitchFamily="34" charset="0"/>
                <a:cs typeface="Times New Roman" panose="02020603050405020304" pitchFamily="18" charset="0"/>
              </a:rPr>
              <a:t>1 B = 8 b</a:t>
            </a:r>
            <a:endParaRPr lang="en-GB" sz="2000" dirty="0">
              <a:latin typeface="Calibri" panose="020F0502020204030204" pitchFamily="34" charset="0"/>
              <a:ea typeface="Calibri" panose="020F0502020204030204" pitchFamily="34" charset="0"/>
              <a:cs typeface="Arial" panose="020B0604020202020204" pitchFamily="34" charset="0"/>
            </a:endParaRPr>
          </a:p>
          <a:p>
            <a:pPr marL="0" indent="0">
              <a:lnSpc>
                <a:spcPct val="107000"/>
              </a:lnSpc>
              <a:spcBef>
                <a:spcPts val="1200"/>
              </a:spcBef>
              <a:spcAft>
                <a:spcPts val="1200"/>
              </a:spcAft>
              <a:buNone/>
            </a:pPr>
            <a:r>
              <a:rPr lang="en-GB" sz="2800" dirty="0">
                <a:latin typeface="Times New Roman" panose="02020603050405020304" pitchFamily="18" charset="0"/>
                <a:ea typeface="Calibri" panose="020F0502020204030204" pitchFamily="34" charset="0"/>
                <a:cs typeface="Times New Roman" panose="02020603050405020304" pitchFamily="18" charset="0"/>
              </a:rPr>
              <a:t>1 KB = 1024 B</a:t>
            </a:r>
            <a:endParaRPr lang="en-GB" sz="2000" dirty="0">
              <a:latin typeface="Calibri" panose="020F0502020204030204" pitchFamily="34" charset="0"/>
              <a:ea typeface="Calibri" panose="020F0502020204030204" pitchFamily="34" charset="0"/>
              <a:cs typeface="Arial" panose="020B0604020202020204" pitchFamily="34" charset="0"/>
            </a:endParaRPr>
          </a:p>
          <a:p>
            <a:pPr marL="0" indent="0">
              <a:lnSpc>
                <a:spcPct val="107000"/>
              </a:lnSpc>
              <a:spcBef>
                <a:spcPts val="1200"/>
              </a:spcBef>
              <a:spcAft>
                <a:spcPts val="1200"/>
              </a:spcAft>
              <a:buNone/>
            </a:pPr>
            <a:r>
              <a:rPr lang="en-GB" sz="2800" dirty="0">
                <a:latin typeface="Times New Roman" panose="02020603050405020304" pitchFamily="18" charset="0"/>
                <a:ea typeface="Calibri" panose="020F0502020204030204" pitchFamily="34" charset="0"/>
                <a:cs typeface="Times New Roman" panose="02020603050405020304" pitchFamily="18" charset="0"/>
              </a:rPr>
              <a:t>1 MB =  1024 KB</a:t>
            </a:r>
            <a:endParaRPr lang="en-GB" sz="2000" dirty="0">
              <a:latin typeface="Calibri" panose="020F0502020204030204" pitchFamily="34" charset="0"/>
              <a:ea typeface="Calibri" panose="020F0502020204030204" pitchFamily="34" charset="0"/>
              <a:cs typeface="Arial" panose="020B0604020202020204" pitchFamily="34" charset="0"/>
            </a:endParaRPr>
          </a:p>
          <a:p>
            <a:pPr marL="0" indent="0">
              <a:lnSpc>
                <a:spcPct val="107000"/>
              </a:lnSpc>
              <a:spcBef>
                <a:spcPts val="1200"/>
              </a:spcBef>
              <a:spcAft>
                <a:spcPts val="1200"/>
              </a:spcAft>
              <a:buNone/>
            </a:pPr>
            <a:r>
              <a:rPr lang="en-GB" sz="2800" dirty="0">
                <a:latin typeface="Times New Roman" panose="02020603050405020304" pitchFamily="18" charset="0"/>
                <a:ea typeface="Calibri" panose="020F0502020204030204" pitchFamily="34" charset="0"/>
                <a:cs typeface="Times New Roman" panose="02020603050405020304" pitchFamily="18" charset="0"/>
              </a:rPr>
              <a:t>1 GB = 1024 MB </a:t>
            </a:r>
            <a:endParaRPr lang="en-GB" sz="2000" dirty="0">
              <a:latin typeface="Calibri" panose="020F0502020204030204" pitchFamily="34" charset="0"/>
              <a:ea typeface="Calibri" panose="020F0502020204030204" pitchFamily="34" charset="0"/>
              <a:cs typeface="Arial" panose="020B0604020202020204" pitchFamily="34" charset="0"/>
            </a:endParaRPr>
          </a:p>
          <a:p>
            <a:pPr marL="0" indent="0">
              <a:lnSpc>
                <a:spcPct val="107000"/>
              </a:lnSpc>
              <a:spcBef>
                <a:spcPts val="1200"/>
              </a:spcBef>
              <a:spcAft>
                <a:spcPts val="1200"/>
              </a:spcAft>
              <a:buNone/>
            </a:pPr>
            <a:r>
              <a:rPr lang="en-GB" sz="2800" dirty="0">
                <a:latin typeface="Times New Roman" panose="02020603050405020304" pitchFamily="18" charset="0"/>
                <a:ea typeface="Calibri" panose="020F0502020204030204" pitchFamily="34" charset="0"/>
                <a:cs typeface="Times New Roman" panose="02020603050405020304" pitchFamily="18" charset="0"/>
              </a:rPr>
              <a:t>1 TB = 1024 GB</a:t>
            </a:r>
            <a:endParaRPr lang="en-GB" sz="2000"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187335890"/>
      </p:ext>
    </p:extLst>
  </p:cSld>
  <p:clrMapOvr>
    <a:masterClrMapping/>
  </p:clrMapOvr>
  <mc:AlternateContent xmlns:mc="http://schemas.openxmlformats.org/markup-compatibility/2006" xmlns:p14="http://schemas.microsoft.com/office/powerpoint/2010/main">
    <mc:Choice Requires="p14">
      <p:transition spd="slow" p14:dur="2000" advTm="85157"/>
    </mc:Choice>
    <mc:Fallback xmlns="">
      <p:transition spd="slow" advTm="85157"/>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just" fontAlgn="base">
              <a:lnSpc>
                <a:spcPct val="107000"/>
              </a:lnSpc>
              <a:spcBef>
                <a:spcPts val="1200"/>
              </a:spcBef>
              <a:spcAft>
                <a:spcPts val="1200"/>
              </a:spcAft>
            </a:pPr>
            <a:r>
              <a:rPr lang="en-GB" b="1" dirty="0" smtClean="0">
                <a:solidFill>
                  <a:srgbClr val="800000"/>
                </a:solidFill>
                <a:latin typeface="inherit"/>
                <a:ea typeface="Times New Roman" panose="02020603050405020304" pitchFamily="18" charset="0"/>
                <a:cs typeface="Times New Roman" panose="02020603050405020304" pitchFamily="18" charset="0"/>
              </a:rPr>
              <a:t>Example (1)</a:t>
            </a:r>
            <a:endParaRPr lang="en-GB" sz="2000" dirty="0">
              <a:latin typeface="Calibri" panose="020F0502020204030204" pitchFamily="34" charset="0"/>
              <a:ea typeface="Calibri" panose="020F0502020204030204" pitchFamily="34" charset="0"/>
              <a:cs typeface="Arial" panose="020B0604020202020204" pitchFamily="34" charset="0"/>
            </a:endParaRPr>
          </a:p>
        </p:txBody>
      </p:sp>
      <p:sp>
        <p:nvSpPr>
          <p:cNvPr id="3" name="Content Placeholder 2"/>
          <p:cNvSpPr>
            <a:spLocks noGrp="1"/>
          </p:cNvSpPr>
          <p:nvPr>
            <p:ph idx="1"/>
          </p:nvPr>
        </p:nvSpPr>
        <p:spPr>
          <a:xfrm>
            <a:off x="1295401" y="2497540"/>
            <a:ext cx="9601196" cy="3562064"/>
          </a:xfrm>
        </p:spPr>
        <p:txBody>
          <a:bodyPr>
            <a:normAutofit/>
          </a:bodyPr>
          <a:lstStyle/>
          <a:p>
            <a:pPr marL="0" lvl="0" indent="0">
              <a:buNone/>
            </a:pPr>
            <a:r>
              <a:rPr lang="en-GB" dirty="0" smtClean="0"/>
              <a:t>Convert </a:t>
            </a:r>
            <a:r>
              <a:rPr lang="en-GB" dirty="0"/>
              <a:t>8589934592 bits to GB</a:t>
            </a:r>
          </a:p>
          <a:p>
            <a:pPr marL="0" indent="0">
              <a:buNone/>
            </a:pPr>
            <a:r>
              <a:rPr lang="en-GB" dirty="0"/>
              <a:t>8589934592 bits / 8 = 1073741824 B</a:t>
            </a:r>
          </a:p>
          <a:p>
            <a:pPr marL="0" indent="0">
              <a:buNone/>
            </a:pPr>
            <a:r>
              <a:rPr lang="en-GB" dirty="0"/>
              <a:t>1073741824 B / 1024 = 1048576 KB</a:t>
            </a:r>
          </a:p>
          <a:p>
            <a:pPr marL="0" indent="0">
              <a:buNone/>
            </a:pPr>
            <a:r>
              <a:rPr lang="en-GB" dirty="0"/>
              <a:t>1048576 KB / 1024 = 1024 MB</a:t>
            </a:r>
          </a:p>
          <a:p>
            <a:pPr marL="0" indent="0">
              <a:buNone/>
            </a:pPr>
            <a:r>
              <a:rPr lang="en-GB" dirty="0"/>
              <a:t>1024 MB / 1024 = 1 GB</a:t>
            </a:r>
          </a:p>
          <a:p>
            <a:pPr marL="0" indent="0">
              <a:buNone/>
            </a:pPr>
            <a:r>
              <a:rPr lang="en-GB" dirty="0"/>
              <a:t> </a:t>
            </a:r>
          </a:p>
        </p:txBody>
      </p:sp>
    </p:spTree>
    <p:extLst>
      <p:ext uri="{BB962C8B-B14F-4D97-AF65-F5344CB8AC3E}">
        <p14:creationId xmlns:p14="http://schemas.microsoft.com/office/powerpoint/2010/main" val="3706656296"/>
      </p:ext>
    </p:extLst>
  </p:cSld>
  <p:clrMapOvr>
    <a:masterClrMapping/>
  </p:clrMapOvr>
  <mc:AlternateContent xmlns:mc="http://schemas.openxmlformats.org/markup-compatibility/2006" xmlns:p14="http://schemas.microsoft.com/office/powerpoint/2010/main">
    <mc:Choice Requires="p14">
      <p:transition spd="slow" p14:dur="2000" advTm="85157"/>
    </mc:Choice>
    <mc:Fallback xmlns="">
      <p:transition spd="slow" advTm="85157"/>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just" fontAlgn="base">
              <a:lnSpc>
                <a:spcPct val="107000"/>
              </a:lnSpc>
              <a:spcBef>
                <a:spcPts val="1200"/>
              </a:spcBef>
              <a:spcAft>
                <a:spcPts val="1200"/>
              </a:spcAft>
            </a:pPr>
            <a:r>
              <a:rPr lang="en-GB" b="1" dirty="0" smtClean="0">
                <a:solidFill>
                  <a:srgbClr val="800000"/>
                </a:solidFill>
                <a:latin typeface="inherit"/>
                <a:ea typeface="Times New Roman" panose="02020603050405020304" pitchFamily="18" charset="0"/>
                <a:cs typeface="Times New Roman" panose="02020603050405020304" pitchFamily="18" charset="0"/>
              </a:rPr>
              <a:t>Example (2)</a:t>
            </a:r>
            <a:endParaRPr lang="en-GB" sz="2000" dirty="0">
              <a:latin typeface="Calibri" panose="020F0502020204030204" pitchFamily="34" charset="0"/>
              <a:ea typeface="Calibri" panose="020F0502020204030204" pitchFamily="34" charset="0"/>
              <a:cs typeface="Arial" panose="020B0604020202020204" pitchFamily="34" charset="0"/>
            </a:endParaRPr>
          </a:p>
        </p:txBody>
      </p:sp>
      <p:sp>
        <p:nvSpPr>
          <p:cNvPr id="3" name="Content Placeholder 2"/>
          <p:cNvSpPr>
            <a:spLocks noGrp="1"/>
          </p:cNvSpPr>
          <p:nvPr>
            <p:ph idx="1"/>
          </p:nvPr>
        </p:nvSpPr>
        <p:spPr>
          <a:xfrm>
            <a:off x="1295401" y="2497538"/>
            <a:ext cx="9601196" cy="3507473"/>
          </a:xfrm>
        </p:spPr>
        <p:txBody>
          <a:bodyPr>
            <a:normAutofit/>
          </a:bodyPr>
          <a:lstStyle/>
          <a:p>
            <a:pPr marL="0" indent="0">
              <a:buNone/>
            </a:pPr>
            <a:r>
              <a:rPr lang="en-GB" dirty="0" smtClean="0"/>
              <a:t>Convert </a:t>
            </a:r>
            <a:r>
              <a:rPr lang="en-GB" dirty="0"/>
              <a:t>0.00000009 GB to bits</a:t>
            </a:r>
          </a:p>
          <a:p>
            <a:pPr marL="0" indent="0">
              <a:buNone/>
            </a:pPr>
            <a:r>
              <a:rPr lang="en-GB" dirty="0"/>
              <a:t>0.00000009 GB * 1024 = 0.00009216 MB</a:t>
            </a:r>
          </a:p>
          <a:p>
            <a:pPr marL="0" indent="0">
              <a:buNone/>
            </a:pPr>
            <a:r>
              <a:rPr lang="en-GB" dirty="0"/>
              <a:t>0.00009216 MB * 1024 = 0.09437184 KB</a:t>
            </a:r>
          </a:p>
          <a:p>
            <a:pPr marL="0" indent="0">
              <a:buNone/>
            </a:pPr>
            <a:r>
              <a:rPr lang="en-GB" dirty="0"/>
              <a:t>0.09437184 KB * 1024 = 96.63676416 B</a:t>
            </a:r>
          </a:p>
          <a:p>
            <a:pPr marL="0" indent="0">
              <a:buNone/>
            </a:pPr>
            <a:r>
              <a:rPr lang="en-GB" dirty="0"/>
              <a:t>96.63676416 B * 8 ≈ 773 bits </a:t>
            </a:r>
          </a:p>
        </p:txBody>
      </p:sp>
    </p:spTree>
    <p:extLst>
      <p:ext uri="{BB962C8B-B14F-4D97-AF65-F5344CB8AC3E}">
        <p14:creationId xmlns:p14="http://schemas.microsoft.com/office/powerpoint/2010/main" val="4151840829"/>
      </p:ext>
    </p:extLst>
  </p:cSld>
  <p:clrMapOvr>
    <a:masterClrMapping/>
  </p:clrMapOvr>
  <mc:AlternateContent xmlns:mc="http://schemas.openxmlformats.org/markup-compatibility/2006" xmlns:p14="http://schemas.microsoft.com/office/powerpoint/2010/main">
    <mc:Choice Requires="p14">
      <p:transition spd="slow" p14:dur="2000" advTm="85157"/>
    </mc:Choice>
    <mc:Fallback xmlns="">
      <p:transition spd="slow" advTm="85157"/>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0887" y="1857829"/>
            <a:ext cx="9601196" cy="3152016"/>
          </a:xfrm>
          <a:solidFill>
            <a:schemeClr val="bg1">
              <a:lumMod val="95000"/>
            </a:schemeClr>
          </a:solidFill>
          <a:ln>
            <a:solidFill>
              <a:schemeClr val="tx1"/>
            </a:solidFill>
          </a:ln>
        </p:spPr>
        <p:txBody>
          <a:bodyPr>
            <a:normAutofit/>
          </a:bodyPr>
          <a:lstStyle/>
          <a:p>
            <a:r>
              <a:rPr lang="en-GB" sz="6000" b="1" dirty="0" smtClean="0"/>
              <a:t>Wish You All Happy Years, Months </a:t>
            </a:r>
            <a:r>
              <a:rPr lang="en-GB" sz="6000" b="1" smtClean="0"/>
              <a:t>and Days</a:t>
            </a:r>
            <a:endParaRPr lang="en-GB" sz="6000" b="1" dirty="0"/>
          </a:p>
        </p:txBody>
      </p:sp>
    </p:spTree>
    <p:extLst>
      <p:ext uri="{BB962C8B-B14F-4D97-AF65-F5344CB8AC3E}">
        <p14:creationId xmlns:p14="http://schemas.microsoft.com/office/powerpoint/2010/main" val="3477996233"/>
      </p:ext>
    </p:extLst>
  </p:cSld>
  <p:clrMapOvr>
    <a:masterClrMapping/>
  </p:clrMapOvr>
  <mc:AlternateContent xmlns:mc="http://schemas.openxmlformats.org/markup-compatibility/2006" xmlns:p14="http://schemas.microsoft.com/office/powerpoint/2010/main">
    <mc:Choice Requires="p14">
      <p:transition spd="slow" p14:dur="2000" advTm="12892"/>
    </mc:Choice>
    <mc:Fallback xmlns="">
      <p:transition spd="slow" advTm="12892"/>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just"/>
            <a:r>
              <a:rPr lang="en-GB" b="1" dirty="0">
                <a:solidFill>
                  <a:srgbClr val="800000"/>
                </a:solidFill>
                <a:latin typeface="inherit"/>
                <a:ea typeface="Times New Roman" panose="02020603050405020304" pitchFamily="18" charset="0"/>
                <a:cs typeface="Times New Roman" panose="02020603050405020304" pitchFamily="18" charset="0"/>
              </a:rPr>
              <a:t>Introduction</a:t>
            </a:r>
            <a:endParaRPr lang="en-GB" b="1" dirty="0">
              <a:solidFill>
                <a:srgbClr val="800000"/>
              </a:solidFill>
              <a:latin typeface="inherit"/>
              <a:ea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295401" y="2488692"/>
            <a:ext cx="9601196" cy="3707392"/>
          </a:xfrm>
        </p:spPr>
        <p:txBody>
          <a:bodyPr>
            <a:normAutofit fontScale="92500" lnSpcReduction="10000"/>
          </a:bodyPr>
          <a:lstStyle/>
          <a:p>
            <a:pPr marL="0" indent="0" fontAlgn="base">
              <a:lnSpc>
                <a:spcPct val="107000"/>
              </a:lnSpc>
              <a:spcBef>
                <a:spcPts val="1200"/>
              </a:spcBef>
              <a:spcAft>
                <a:spcPts val="1200"/>
              </a:spcAft>
              <a:buNone/>
            </a:pPr>
            <a:r>
              <a:rPr lang="en-GB" dirty="0">
                <a:latin typeface="Roboto"/>
                <a:ea typeface="Times New Roman" panose="02020603050405020304" pitchFamily="18" charset="0"/>
                <a:cs typeface="Times New Roman" panose="02020603050405020304" pitchFamily="18" charset="0"/>
              </a:rPr>
              <a:t>“Simply speaking computer is a calculating device. The name is derived from the Latin word </a:t>
            </a:r>
            <a:r>
              <a:rPr lang="en-GB" dirty="0" err="1">
                <a:latin typeface="Roboto"/>
                <a:ea typeface="Times New Roman" panose="02020603050405020304" pitchFamily="18" charset="0"/>
                <a:cs typeface="Times New Roman" panose="02020603050405020304" pitchFamily="18" charset="0"/>
              </a:rPr>
              <a:t>computare</a:t>
            </a:r>
            <a:r>
              <a:rPr lang="en-GB" dirty="0">
                <a:latin typeface="Roboto"/>
                <a:ea typeface="Times New Roman" panose="02020603050405020304" pitchFamily="18" charset="0"/>
                <a:cs typeface="Times New Roman" panose="02020603050405020304" pitchFamily="18" charset="0"/>
              </a:rPr>
              <a:t> meaning </a:t>
            </a:r>
            <a:r>
              <a:rPr lang="en-GB" i="1" dirty="0">
                <a:latin typeface="inherit"/>
                <a:ea typeface="Times New Roman" panose="02020603050405020304" pitchFamily="18" charset="0"/>
                <a:cs typeface="Times New Roman" panose="02020603050405020304" pitchFamily="18" charset="0"/>
              </a:rPr>
              <a:t>“to compute”, </a:t>
            </a:r>
            <a:r>
              <a:rPr lang="en-GB" dirty="0">
                <a:latin typeface="Roboto"/>
                <a:ea typeface="Times New Roman" panose="02020603050405020304" pitchFamily="18" charset="0"/>
                <a:cs typeface="Times New Roman" panose="02020603050405020304" pitchFamily="18" charset="0"/>
              </a:rPr>
              <a:t>and can be applied as properly to an abacus or an adding machine as to the modern computer. However, the concept of computer has come to mean a special type of programing machine having some basic characteristics.</a:t>
            </a:r>
            <a:endParaRPr lang="en-GB" sz="1800" dirty="0">
              <a:latin typeface="Calibri" panose="020F0502020204030204" pitchFamily="34" charset="0"/>
              <a:ea typeface="Calibri" panose="020F0502020204030204" pitchFamily="34" charset="0"/>
              <a:cs typeface="Arial" panose="020B0604020202020204" pitchFamily="34" charset="0"/>
            </a:endParaRPr>
          </a:p>
          <a:p>
            <a:pPr marL="342900" lvl="0" indent="-342900" fontAlgn="base">
              <a:lnSpc>
                <a:spcPct val="107000"/>
              </a:lnSpc>
              <a:spcBef>
                <a:spcPts val="1200"/>
              </a:spcBef>
              <a:spcAft>
                <a:spcPts val="1200"/>
              </a:spcAft>
              <a:buFont typeface="+mj-lt"/>
              <a:buAutoNum type="arabicPeriod"/>
              <a:tabLst>
                <a:tab pos="457200" algn="l"/>
              </a:tabLst>
            </a:pPr>
            <a:r>
              <a:rPr lang="en-GB" dirty="0">
                <a:latin typeface="Roboto"/>
                <a:ea typeface="Times New Roman" panose="02020603050405020304" pitchFamily="18" charset="0"/>
                <a:cs typeface="Times New Roman" panose="02020603050405020304" pitchFamily="18" charset="0"/>
              </a:rPr>
              <a:t>Fast and reliable</a:t>
            </a:r>
            <a:endParaRPr lang="en-GB" sz="1800" dirty="0">
              <a:latin typeface="Calibri" panose="020F0502020204030204" pitchFamily="34" charset="0"/>
              <a:ea typeface="Calibri" panose="020F0502020204030204" pitchFamily="34" charset="0"/>
              <a:cs typeface="Arial" panose="020B0604020202020204" pitchFamily="34" charset="0"/>
            </a:endParaRPr>
          </a:p>
          <a:p>
            <a:pPr marL="342900" lvl="0" indent="-342900" fontAlgn="base">
              <a:lnSpc>
                <a:spcPct val="107000"/>
              </a:lnSpc>
              <a:spcBef>
                <a:spcPts val="1200"/>
              </a:spcBef>
              <a:spcAft>
                <a:spcPts val="1200"/>
              </a:spcAft>
              <a:buFont typeface="+mj-lt"/>
              <a:buAutoNum type="arabicPeriod"/>
              <a:tabLst>
                <a:tab pos="457200" algn="l"/>
              </a:tabLst>
            </a:pPr>
            <a:r>
              <a:rPr lang="en-GB" dirty="0">
                <a:latin typeface="Roboto"/>
                <a:ea typeface="Times New Roman" panose="02020603050405020304" pitchFamily="18" charset="0"/>
                <a:cs typeface="Times New Roman" panose="02020603050405020304" pitchFamily="18" charset="0"/>
              </a:rPr>
              <a:t>Receive, process and store information</a:t>
            </a:r>
            <a:endParaRPr lang="en-GB" sz="1800" dirty="0">
              <a:latin typeface="Calibri" panose="020F0502020204030204" pitchFamily="34" charset="0"/>
              <a:ea typeface="Calibri" panose="020F0502020204030204" pitchFamily="34" charset="0"/>
              <a:cs typeface="Arial" panose="020B0604020202020204" pitchFamily="34" charset="0"/>
            </a:endParaRPr>
          </a:p>
          <a:p>
            <a:pPr marL="342900" lvl="0" indent="-342900" fontAlgn="base">
              <a:lnSpc>
                <a:spcPct val="107000"/>
              </a:lnSpc>
              <a:spcBef>
                <a:spcPts val="1200"/>
              </a:spcBef>
              <a:spcAft>
                <a:spcPts val="1200"/>
              </a:spcAft>
              <a:buFont typeface="+mj-lt"/>
              <a:buAutoNum type="arabicPeriod"/>
              <a:tabLst>
                <a:tab pos="457200" algn="l"/>
              </a:tabLst>
            </a:pPr>
            <a:r>
              <a:rPr lang="en-GB" dirty="0">
                <a:latin typeface="Roboto"/>
                <a:ea typeface="Times New Roman" panose="02020603050405020304" pitchFamily="18" charset="0"/>
                <a:cs typeface="Times New Roman" panose="02020603050405020304" pitchFamily="18" charset="0"/>
              </a:rPr>
              <a:t>A multitasking machine perform quickly, accurately</a:t>
            </a:r>
            <a:endParaRPr lang="en-GB" sz="1800"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785550390"/>
      </p:ext>
    </p:extLst>
  </p:cSld>
  <p:clrMapOvr>
    <a:masterClrMapping/>
  </p:clrMapOvr>
  <mc:AlternateContent xmlns:mc="http://schemas.openxmlformats.org/markup-compatibility/2006" xmlns:p14="http://schemas.microsoft.com/office/powerpoint/2010/main">
    <mc:Choice Requires="p14">
      <p:transition spd="slow" p14:dur="2000" advTm="85157"/>
    </mc:Choice>
    <mc:Fallback xmlns="">
      <p:transition spd="slow" advTm="85157"/>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just" fontAlgn="base">
              <a:lnSpc>
                <a:spcPct val="107000"/>
              </a:lnSpc>
              <a:spcBef>
                <a:spcPts val="1200"/>
              </a:spcBef>
              <a:spcAft>
                <a:spcPts val="1200"/>
              </a:spcAft>
            </a:pPr>
            <a:r>
              <a:rPr lang="en-GB" b="1" dirty="0">
                <a:solidFill>
                  <a:srgbClr val="800000"/>
                </a:solidFill>
                <a:latin typeface="Trebuchet MS" panose="020B0603020202020204" pitchFamily="34" charset="0"/>
                <a:ea typeface="Times New Roman" panose="02020603050405020304" pitchFamily="18" charset="0"/>
                <a:cs typeface="Times New Roman" panose="02020603050405020304" pitchFamily="18" charset="0"/>
              </a:rPr>
              <a:t>What is Computer</a:t>
            </a:r>
            <a:endParaRPr lang="en-GB" sz="2000" dirty="0">
              <a:latin typeface="Calibri" panose="020F0502020204030204" pitchFamily="34" charset="0"/>
              <a:ea typeface="Calibri" panose="020F0502020204030204" pitchFamily="34" charset="0"/>
              <a:cs typeface="Arial" panose="020B0604020202020204" pitchFamily="34" charset="0"/>
            </a:endParaRPr>
          </a:p>
        </p:txBody>
      </p:sp>
      <p:sp>
        <p:nvSpPr>
          <p:cNvPr id="3" name="Content Placeholder 2"/>
          <p:cNvSpPr>
            <a:spLocks noGrp="1"/>
          </p:cNvSpPr>
          <p:nvPr>
            <p:ph idx="1"/>
          </p:nvPr>
        </p:nvSpPr>
        <p:spPr>
          <a:xfrm>
            <a:off x="1295401" y="2488692"/>
            <a:ext cx="9601196" cy="3707392"/>
          </a:xfrm>
        </p:spPr>
        <p:txBody>
          <a:bodyPr>
            <a:normAutofit fontScale="85000" lnSpcReduction="10000"/>
          </a:bodyPr>
          <a:lstStyle/>
          <a:p>
            <a:pPr marL="0" indent="0" fontAlgn="base">
              <a:lnSpc>
                <a:spcPct val="107000"/>
              </a:lnSpc>
              <a:spcBef>
                <a:spcPts val="1200"/>
              </a:spcBef>
              <a:spcAft>
                <a:spcPts val="1200"/>
              </a:spcAft>
              <a:buNone/>
            </a:pPr>
            <a:r>
              <a:rPr lang="en-GB" dirty="0">
                <a:latin typeface="Roboto"/>
                <a:ea typeface="Times New Roman" panose="02020603050405020304" pitchFamily="18" charset="0"/>
                <a:cs typeface="Times New Roman" panose="02020603050405020304" pitchFamily="18" charset="0"/>
              </a:rPr>
              <a:t>Following are some definitions of computer which will clear your concept</a:t>
            </a:r>
            <a:endParaRPr lang="en-GB" sz="1800" dirty="0">
              <a:latin typeface="Calibri" panose="020F0502020204030204" pitchFamily="34" charset="0"/>
              <a:ea typeface="Calibri" panose="020F0502020204030204" pitchFamily="34" charset="0"/>
              <a:cs typeface="Arial" panose="020B0604020202020204" pitchFamily="34" charset="0"/>
            </a:endParaRPr>
          </a:p>
          <a:p>
            <a:pPr marL="342900" lvl="0" indent="-342900" fontAlgn="base">
              <a:lnSpc>
                <a:spcPct val="107000"/>
              </a:lnSpc>
              <a:spcBef>
                <a:spcPts val="1200"/>
              </a:spcBef>
              <a:spcAft>
                <a:spcPts val="1200"/>
              </a:spcAft>
              <a:buFont typeface="+mj-lt"/>
              <a:buAutoNum type="arabicPeriod"/>
              <a:tabLst>
                <a:tab pos="457200" algn="l"/>
              </a:tabLst>
            </a:pPr>
            <a:r>
              <a:rPr lang="en-GB" dirty="0">
                <a:latin typeface="Roboto"/>
                <a:ea typeface="Times New Roman" panose="02020603050405020304" pitchFamily="18" charset="0"/>
                <a:cs typeface="Times New Roman" panose="02020603050405020304" pitchFamily="18" charset="0"/>
              </a:rPr>
              <a:t>An electronic machine can store and process information. It is defined as stored program digital computing system.</a:t>
            </a:r>
            <a:endParaRPr lang="en-GB" sz="1800" dirty="0">
              <a:latin typeface="Calibri" panose="020F0502020204030204" pitchFamily="34" charset="0"/>
              <a:ea typeface="Calibri" panose="020F0502020204030204" pitchFamily="34" charset="0"/>
              <a:cs typeface="Arial" panose="020B0604020202020204" pitchFamily="34" charset="0"/>
            </a:endParaRPr>
          </a:p>
          <a:p>
            <a:pPr marL="342900" lvl="0" indent="-342900" fontAlgn="base">
              <a:lnSpc>
                <a:spcPct val="107000"/>
              </a:lnSpc>
              <a:spcBef>
                <a:spcPts val="1200"/>
              </a:spcBef>
              <a:spcAft>
                <a:spcPts val="1200"/>
              </a:spcAft>
              <a:buFont typeface="+mj-lt"/>
              <a:buAutoNum type="arabicPeriod"/>
              <a:tabLst>
                <a:tab pos="457200" algn="l"/>
              </a:tabLst>
            </a:pPr>
            <a:r>
              <a:rPr lang="en-GB" dirty="0">
                <a:latin typeface="Roboto"/>
                <a:ea typeface="Times New Roman" panose="02020603050405020304" pitchFamily="18" charset="0"/>
                <a:cs typeface="Times New Roman" panose="02020603050405020304" pitchFamily="18" charset="0"/>
              </a:rPr>
              <a:t>A Computer is an electronic device of wires, transistors, circuits, instructions and data can transmit, store and manipulate </a:t>
            </a:r>
            <a:r>
              <a:rPr lang="en-GB" dirty="0" smtClean="0">
                <a:latin typeface="Roboto"/>
                <a:ea typeface="Times New Roman" panose="02020603050405020304" pitchFamily="18" charset="0"/>
                <a:cs typeface="Times New Roman" panose="02020603050405020304" pitchFamily="18" charset="0"/>
              </a:rPr>
              <a:t>information.</a:t>
            </a:r>
            <a:endParaRPr lang="en-GB" sz="1800" dirty="0" smtClean="0">
              <a:latin typeface="Calibri" panose="020F0502020204030204" pitchFamily="34" charset="0"/>
              <a:ea typeface="Times New Roman" panose="02020603050405020304" pitchFamily="18" charset="0"/>
              <a:cs typeface="Arial" panose="020B0604020202020204" pitchFamily="34" charset="0"/>
            </a:endParaRPr>
          </a:p>
          <a:p>
            <a:pPr marL="342900" lvl="0" indent="-342900" fontAlgn="base">
              <a:lnSpc>
                <a:spcPct val="107000"/>
              </a:lnSpc>
              <a:spcBef>
                <a:spcPts val="1200"/>
              </a:spcBef>
              <a:spcAft>
                <a:spcPts val="1200"/>
              </a:spcAft>
              <a:buFont typeface="+mj-lt"/>
              <a:buAutoNum type="arabicPeriod"/>
              <a:tabLst>
                <a:tab pos="457200" algn="l"/>
              </a:tabLst>
            </a:pPr>
            <a:r>
              <a:rPr lang="en-GB" dirty="0" smtClean="0">
                <a:latin typeface="Roboto"/>
                <a:ea typeface="Times New Roman" panose="02020603050405020304" pitchFamily="18" charset="0"/>
                <a:cs typeface="Times New Roman" panose="02020603050405020304" pitchFamily="18" charset="0"/>
              </a:rPr>
              <a:t>A </a:t>
            </a:r>
            <a:r>
              <a:rPr lang="en-GB" dirty="0">
                <a:latin typeface="Roboto"/>
                <a:ea typeface="Times New Roman" panose="02020603050405020304" pitchFamily="18" charset="0"/>
                <a:cs typeface="Times New Roman" panose="02020603050405020304" pitchFamily="18" charset="0"/>
              </a:rPr>
              <a:t>Computer is a machine that accepts data and processes that data (data may be numbers, letters or both or even sounds). Information is turned into electrical pulses so that it may be processed by sorting, collating and deleting mathematical manipulation and other forms of data processing.</a:t>
            </a:r>
          </a:p>
        </p:txBody>
      </p:sp>
    </p:spTree>
    <p:extLst>
      <p:ext uri="{BB962C8B-B14F-4D97-AF65-F5344CB8AC3E}">
        <p14:creationId xmlns:p14="http://schemas.microsoft.com/office/powerpoint/2010/main" val="2925341791"/>
      </p:ext>
    </p:extLst>
  </p:cSld>
  <p:clrMapOvr>
    <a:masterClrMapping/>
  </p:clrMapOvr>
  <mc:AlternateContent xmlns:mc="http://schemas.openxmlformats.org/markup-compatibility/2006" xmlns:p14="http://schemas.microsoft.com/office/powerpoint/2010/main">
    <mc:Choice Requires="p14">
      <p:transition spd="slow" p14:dur="2000" advTm="85157"/>
    </mc:Choice>
    <mc:Fallback xmlns="">
      <p:transition spd="slow" advTm="85157"/>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just" fontAlgn="base">
              <a:lnSpc>
                <a:spcPct val="107000"/>
              </a:lnSpc>
              <a:spcBef>
                <a:spcPts val="1200"/>
              </a:spcBef>
              <a:spcAft>
                <a:spcPts val="1200"/>
              </a:spcAft>
            </a:pPr>
            <a:r>
              <a:rPr lang="en-GB" b="1" dirty="0">
                <a:solidFill>
                  <a:srgbClr val="800000"/>
                </a:solidFill>
                <a:latin typeface="inherit"/>
                <a:ea typeface="Times New Roman" panose="02020603050405020304" pitchFamily="18" charset="0"/>
                <a:cs typeface="Times New Roman" panose="02020603050405020304" pitchFamily="18" charset="0"/>
              </a:rPr>
              <a:t>Computer System</a:t>
            </a:r>
            <a:endParaRPr lang="en-GB" sz="2000" dirty="0">
              <a:latin typeface="Calibri" panose="020F0502020204030204" pitchFamily="34" charset="0"/>
              <a:ea typeface="Calibri" panose="020F0502020204030204" pitchFamily="34" charset="0"/>
              <a:cs typeface="Arial" panose="020B0604020202020204" pitchFamily="34" charset="0"/>
            </a:endParaRPr>
          </a:p>
        </p:txBody>
      </p:sp>
      <p:sp>
        <p:nvSpPr>
          <p:cNvPr id="3" name="Content Placeholder 2"/>
          <p:cNvSpPr>
            <a:spLocks noGrp="1"/>
          </p:cNvSpPr>
          <p:nvPr>
            <p:ph idx="1"/>
          </p:nvPr>
        </p:nvSpPr>
        <p:spPr>
          <a:xfrm>
            <a:off x="1295401" y="2488692"/>
            <a:ext cx="9601196" cy="3707392"/>
          </a:xfrm>
        </p:spPr>
        <p:txBody>
          <a:bodyPr>
            <a:normAutofit/>
          </a:bodyPr>
          <a:lstStyle/>
          <a:p>
            <a:pPr marL="0" indent="0" algn="just">
              <a:buNone/>
            </a:pPr>
            <a:r>
              <a:rPr lang="en-GB" dirty="0">
                <a:latin typeface="Roboto"/>
                <a:ea typeface="Times New Roman" panose="02020603050405020304" pitchFamily="18" charset="0"/>
                <a:cs typeface="Times New Roman" panose="02020603050405020304" pitchFamily="18" charset="0"/>
              </a:rPr>
              <a:t>A computer accepts information using an input device. The information is processed by a central processing unit or stored in a storage unit i.e. Hard Disk and then processed. The result is supplied by an output devices. If the input and output units are connected to a manufacturing process, the computer can control the process and the system is called a computing system.</a:t>
            </a:r>
            <a:endParaRPr lang="en-GB" dirty="0"/>
          </a:p>
        </p:txBody>
      </p:sp>
    </p:spTree>
    <p:extLst>
      <p:ext uri="{BB962C8B-B14F-4D97-AF65-F5344CB8AC3E}">
        <p14:creationId xmlns:p14="http://schemas.microsoft.com/office/powerpoint/2010/main" val="1788357659"/>
      </p:ext>
    </p:extLst>
  </p:cSld>
  <p:clrMapOvr>
    <a:masterClrMapping/>
  </p:clrMapOvr>
  <mc:AlternateContent xmlns:mc="http://schemas.openxmlformats.org/markup-compatibility/2006" xmlns:p14="http://schemas.microsoft.com/office/powerpoint/2010/main">
    <mc:Choice Requires="p14">
      <p:transition spd="slow" p14:dur="2000" advTm="85157"/>
    </mc:Choice>
    <mc:Fallback xmlns="">
      <p:transition spd="slow" advTm="85157"/>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just" fontAlgn="base">
              <a:lnSpc>
                <a:spcPct val="107000"/>
              </a:lnSpc>
              <a:spcBef>
                <a:spcPts val="1200"/>
              </a:spcBef>
              <a:spcAft>
                <a:spcPts val="1200"/>
              </a:spcAft>
            </a:pPr>
            <a:r>
              <a:rPr lang="en-GB" b="1" dirty="0">
                <a:solidFill>
                  <a:srgbClr val="800000"/>
                </a:solidFill>
                <a:latin typeface="inherit"/>
                <a:ea typeface="Times New Roman" panose="02020603050405020304" pitchFamily="18" charset="0"/>
                <a:cs typeface="Times New Roman" panose="02020603050405020304" pitchFamily="18" charset="0"/>
              </a:rPr>
              <a:t>Functions of Computer Input Storage Process &amp; Output</a:t>
            </a:r>
            <a:endParaRPr lang="en-GB" sz="2000" dirty="0">
              <a:latin typeface="Calibri" panose="020F0502020204030204" pitchFamily="34" charset="0"/>
              <a:ea typeface="Calibri" panose="020F0502020204030204" pitchFamily="34" charset="0"/>
              <a:cs typeface="Arial" panose="020B0604020202020204" pitchFamily="34" charset="0"/>
            </a:endParaRPr>
          </a:p>
        </p:txBody>
      </p:sp>
      <p:sp>
        <p:nvSpPr>
          <p:cNvPr id="3" name="Content Placeholder 2"/>
          <p:cNvSpPr>
            <a:spLocks noGrp="1"/>
          </p:cNvSpPr>
          <p:nvPr>
            <p:ph idx="1"/>
          </p:nvPr>
        </p:nvSpPr>
        <p:spPr>
          <a:xfrm>
            <a:off x="1295401" y="2488691"/>
            <a:ext cx="9601196" cy="4062233"/>
          </a:xfrm>
        </p:spPr>
        <p:txBody>
          <a:bodyPr>
            <a:normAutofit fontScale="62500" lnSpcReduction="20000"/>
          </a:bodyPr>
          <a:lstStyle/>
          <a:p>
            <a:pPr marL="0" indent="0" fontAlgn="base">
              <a:lnSpc>
                <a:spcPct val="107000"/>
              </a:lnSpc>
              <a:spcBef>
                <a:spcPts val="1200"/>
              </a:spcBef>
              <a:spcAft>
                <a:spcPts val="1200"/>
              </a:spcAft>
              <a:buNone/>
            </a:pPr>
            <a:r>
              <a:rPr lang="en-GB" dirty="0">
                <a:latin typeface="Roboto"/>
                <a:ea typeface="Times New Roman" panose="02020603050405020304" pitchFamily="18" charset="0"/>
                <a:cs typeface="Times New Roman" panose="02020603050405020304" pitchFamily="18" charset="0"/>
              </a:rPr>
              <a:t>To understand computer basic concept one must know about the 4 functions of computer.</a:t>
            </a:r>
            <a:endParaRPr lang="en-GB" sz="1800" dirty="0">
              <a:latin typeface="Calibri" panose="020F0502020204030204" pitchFamily="34" charset="0"/>
              <a:ea typeface="Calibri" panose="020F0502020204030204" pitchFamily="34" charset="0"/>
              <a:cs typeface="Arial" panose="020B0604020202020204" pitchFamily="34" charset="0"/>
            </a:endParaRPr>
          </a:p>
          <a:p>
            <a:pPr marL="0" indent="0" fontAlgn="base">
              <a:lnSpc>
                <a:spcPct val="107000"/>
              </a:lnSpc>
              <a:spcBef>
                <a:spcPts val="1200"/>
              </a:spcBef>
              <a:spcAft>
                <a:spcPts val="1200"/>
              </a:spcAft>
              <a:buNone/>
            </a:pPr>
            <a:r>
              <a:rPr lang="en-GB" b="1" dirty="0">
                <a:latin typeface="inherit"/>
                <a:ea typeface="Times New Roman" panose="02020603050405020304" pitchFamily="18" charset="0"/>
                <a:cs typeface="Times New Roman" panose="02020603050405020304" pitchFamily="18" charset="0"/>
              </a:rPr>
              <a:t>Input.</a:t>
            </a:r>
            <a:r>
              <a:rPr lang="en-GB" dirty="0">
                <a:latin typeface="Roboto"/>
                <a:ea typeface="Times New Roman" panose="02020603050405020304" pitchFamily="18" charset="0"/>
                <a:cs typeface="Times New Roman" panose="02020603050405020304" pitchFamily="18" charset="0"/>
              </a:rPr>
              <a:t> Computer receiver information from users. A user enters information using input devices like keyboard, mouse or any other devices like webcam, punch card, magnetic tapes, joystick or magnetic disk etc.  The Input unit accept information using input devices then it convert the given data to readable form and this data moves to Central Processing Unit (CPU).</a:t>
            </a:r>
            <a:endParaRPr lang="en-GB" sz="1800" dirty="0">
              <a:latin typeface="Calibri" panose="020F0502020204030204" pitchFamily="34" charset="0"/>
              <a:ea typeface="Calibri" panose="020F0502020204030204" pitchFamily="34" charset="0"/>
              <a:cs typeface="Arial" panose="020B0604020202020204" pitchFamily="34" charset="0"/>
            </a:endParaRPr>
          </a:p>
          <a:p>
            <a:pPr marL="0" indent="0" fontAlgn="base">
              <a:lnSpc>
                <a:spcPct val="107000"/>
              </a:lnSpc>
              <a:spcBef>
                <a:spcPts val="1200"/>
              </a:spcBef>
              <a:spcAft>
                <a:spcPts val="1200"/>
              </a:spcAft>
              <a:buNone/>
            </a:pPr>
            <a:r>
              <a:rPr lang="en-GB" b="1" dirty="0">
                <a:latin typeface="inherit"/>
                <a:ea typeface="Times New Roman" panose="02020603050405020304" pitchFamily="18" charset="0"/>
                <a:cs typeface="Times New Roman" panose="02020603050405020304" pitchFamily="18" charset="0"/>
              </a:rPr>
              <a:t>Storage.</a:t>
            </a:r>
            <a:r>
              <a:rPr lang="en-GB" dirty="0">
                <a:latin typeface="Roboto"/>
                <a:ea typeface="Times New Roman" panose="02020603050405020304" pitchFamily="18" charset="0"/>
                <a:cs typeface="Times New Roman" panose="02020603050405020304" pitchFamily="18" charset="0"/>
              </a:rPr>
              <a:t> The given information stored in a computer using different storage devices i.e. central process unit and auxiliary memory. The auxiliary memory also known as secondary or external storage have hard devices for example Floppy, Hard Disk, Compact Disk and Flash Drive. These different storage devices have both advantages and disadvantages. Auxiliary storage speed up information and store it long term and permanently.</a:t>
            </a:r>
            <a:endParaRPr lang="en-GB" sz="1800" dirty="0">
              <a:latin typeface="Calibri" panose="020F0502020204030204" pitchFamily="34" charset="0"/>
              <a:ea typeface="Calibri" panose="020F0502020204030204" pitchFamily="34" charset="0"/>
              <a:cs typeface="Arial" panose="020B0604020202020204" pitchFamily="34" charset="0"/>
            </a:endParaRPr>
          </a:p>
          <a:p>
            <a:pPr marL="0" indent="0" fontAlgn="base">
              <a:lnSpc>
                <a:spcPct val="107000"/>
              </a:lnSpc>
              <a:spcBef>
                <a:spcPts val="1200"/>
              </a:spcBef>
              <a:spcAft>
                <a:spcPts val="1200"/>
              </a:spcAft>
              <a:buNone/>
            </a:pPr>
            <a:r>
              <a:rPr lang="en-GB" b="1" dirty="0">
                <a:latin typeface="inherit"/>
                <a:ea typeface="Times New Roman" panose="02020603050405020304" pitchFamily="18" charset="0"/>
                <a:cs typeface="Times New Roman" panose="02020603050405020304" pitchFamily="18" charset="0"/>
              </a:rPr>
              <a:t>Processing.</a:t>
            </a:r>
            <a:r>
              <a:rPr lang="en-GB" dirty="0">
                <a:latin typeface="Roboto"/>
                <a:ea typeface="Times New Roman" panose="02020603050405020304" pitchFamily="18" charset="0"/>
                <a:cs typeface="Times New Roman" panose="02020603050405020304" pitchFamily="18" charset="0"/>
              </a:rPr>
              <a:t> It is considered the basic computing operation. It execute the instructions, control storage data and input or output devices attached the computer.  </a:t>
            </a:r>
            <a:endParaRPr lang="en-GB" sz="1800" dirty="0">
              <a:latin typeface="Calibri" panose="020F0502020204030204" pitchFamily="34" charset="0"/>
              <a:ea typeface="Calibri" panose="020F0502020204030204" pitchFamily="34" charset="0"/>
              <a:cs typeface="Arial" panose="020B0604020202020204" pitchFamily="34" charset="0"/>
            </a:endParaRPr>
          </a:p>
          <a:p>
            <a:pPr marL="0" indent="0">
              <a:buNone/>
            </a:pPr>
            <a:r>
              <a:rPr lang="en-GB" b="1" dirty="0">
                <a:latin typeface="inherit"/>
                <a:ea typeface="Times New Roman" panose="02020603050405020304" pitchFamily="18" charset="0"/>
                <a:cs typeface="Times New Roman" panose="02020603050405020304" pitchFamily="18" charset="0"/>
              </a:rPr>
              <a:t>Output.</a:t>
            </a:r>
            <a:r>
              <a:rPr lang="en-GB" dirty="0">
                <a:latin typeface="Roboto"/>
                <a:ea typeface="Times New Roman" panose="02020603050405020304" pitchFamily="18" charset="0"/>
                <a:cs typeface="Times New Roman" panose="02020603050405020304" pitchFamily="18" charset="0"/>
              </a:rPr>
              <a:t>  Last but not the least the output unit which represents results from the operations of central processing unit CPU. The result may be in hard or soft form i.e. visual display unit, printers and headphones.</a:t>
            </a:r>
            <a:endParaRPr lang="en-GB" dirty="0"/>
          </a:p>
        </p:txBody>
      </p:sp>
    </p:spTree>
    <p:extLst>
      <p:ext uri="{BB962C8B-B14F-4D97-AF65-F5344CB8AC3E}">
        <p14:creationId xmlns:p14="http://schemas.microsoft.com/office/powerpoint/2010/main" val="2786913050"/>
      </p:ext>
    </p:extLst>
  </p:cSld>
  <p:clrMapOvr>
    <a:masterClrMapping/>
  </p:clrMapOvr>
  <mc:AlternateContent xmlns:mc="http://schemas.openxmlformats.org/markup-compatibility/2006" xmlns:p14="http://schemas.microsoft.com/office/powerpoint/2010/main">
    <mc:Choice Requires="p14">
      <p:transition spd="slow" p14:dur="2000" advTm="85157"/>
    </mc:Choice>
    <mc:Fallback xmlns="">
      <p:transition spd="slow" advTm="85157"/>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a:srcRect l="63147" t="32976" r="13567" b="58069"/>
          <a:stretch/>
        </p:blipFill>
        <p:spPr>
          <a:xfrm>
            <a:off x="6537279" y="2183642"/>
            <a:ext cx="4299044" cy="655092"/>
          </a:xfrm>
          <a:prstGeom prst="rect">
            <a:avLst/>
          </a:prstGeom>
        </p:spPr>
      </p:pic>
      <p:pic>
        <p:nvPicPr>
          <p:cNvPr id="6" name="Picture 5" descr="Introduction to Computer">
            <a:hlinkClick r:id="rId3"/>
          </p:cNvPr>
          <p:cNvPicPr/>
          <p:nvPr/>
        </p:nvPicPr>
        <p:blipFill>
          <a:blip r:embed="rId4">
            <a:extLst>
              <a:ext uri="{28A0092B-C50C-407E-A947-70E740481C1C}">
                <a14:useLocalDpi xmlns:a14="http://schemas.microsoft.com/office/drawing/2010/main" val="0"/>
              </a:ext>
            </a:extLst>
          </a:blip>
          <a:srcRect/>
          <a:stretch>
            <a:fillRect/>
          </a:stretch>
        </p:blipFill>
        <p:spPr bwMode="auto">
          <a:xfrm>
            <a:off x="1395806" y="950595"/>
            <a:ext cx="5306060" cy="4956810"/>
          </a:xfrm>
          <a:prstGeom prst="rect">
            <a:avLst/>
          </a:prstGeom>
          <a:noFill/>
          <a:ln>
            <a:noFill/>
          </a:ln>
        </p:spPr>
      </p:pic>
    </p:spTree>
    <p:extLst>
      <p:ext uri="{BB962C8B-B14F-4D97-AF65-F5344CB8AC3E}">
        <p14:creationId xmlns:p14="http://schemas.microsoft.com/office/powerpoint/2010/main" val="2362323405"/>
      </p:ext>
    </p:extLst>
  </p:cSld>
  <p:clrMapOvr>
    <a:masterClrMapping/>
  </p:clrMapOvr>
  <mc:AlternateContent xmlns:mc="http://schemas.openxmlformats.org/markup-compatibility/2006" xmlns:p14="http://schemas.microsoft.com/office/powerpoint/2010/main">
    <mc:Choice Requires="p14">
      <p:transition spd="slow" p14:dur="2000" advTm="85157"/>
    </mc:Choice>
    <mc:Fallback xmlns="">
      <p:transition spd="slow" advTm="85157"/>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just" fontAlgn="base">
              <a:lnSpc>
                <a:spcPct val="107000"/>
              </a:lnSpc>
              <a:spcBef>
                <a:spcPts val="1200"/>
              </a:spcBef>
              <a:spcAft>
                <a:spcPts val="1200"/>
              </a:spcAft>
            </a:pPr>
            <a:r>
              <a:rPr lang="en-GB" b="1" dirty="0">
                <a:solidFill>
                  <a:srgbClr val="800000"/>
                </a:solidFill>
                <a:latin typeface="inherit"/>
                <a:ea typeface="Times New Roman" panose="02020603050405020304" pitchFamily="18" charset="0"/>
                <a:cs typeface="Times New Roman" panose="02020603050405020304" pitchFamily="18" charset="0"/>
              </a:rPr>
              <a:t>Classification of Computers</a:t>
            </a:r>
            <a:endParaRPr lang="en-GB" sz="2000" dirty="0">
              <a:latin typeface="Calibri" panose="020F0502020204030204" pitchFamily="34" charset="0"/>
              <a:ea typeface="Calibri" panose="020F0502020204030204" pitchFamily="34" charset="0"/>
              <a:cs typeface="Arial" panose="020B0604020202020204" pitchFamily="34" charset="0"/>
            </a:endParaRPr>
          </a:p>
        </p:txBody>
      </p:sp>
      <p:sp>
        <p:nvSpPr>
          <p:cNvPr id="3" name="Content Placeholder 2"/>
          <p:cNvSpPr>
            <a:spLocks noGrp="1"/>
          </p:cNvSpPr>
          <p:nvPr>
            <p:ph idx="1"/>
          </p:nvPr>
        </p:nvSpPr>
        <p:spPr>
          <a:xfrm>
            <a:off x="1295401" y="2488692"/>
            <a:ext cx="9601196" cy="3707392"/>
          </a:xfrm>
        </p:spPr>
        <p:txBody>
          <a:bodyPr>
            <a:normAutofit fontScale="70000" lnSpcReduction="20000"/>
          </a:bodyPr>
          <a:lstStyle/>
          <a:p>
            <a:pPr marL="0" indent="0" fontAlgn="base">
              <a:lnSpc>
                <a:spcPct val="107000"/>
              </a:lnSpc>
              <a:spcBef>
                <a:spcPts val="1200"/>
              </a:spcBef>
              <a:spcAft>
                <a:spcPts val="1200"/>
              </a:spcAft>
              <a:buNone/>
            </a:pPr>
            <a:r>
              <a:rPr lang="en-GB" b="1" dirty="0">
                <a:latin typeface="inherit"/>
                <a:ea typeface="Times New Roman" panose="02020603050405020304" pitchFamily="18" charset="0"/>
                <a:cs typeface="Times New Roman" panose="02020603050405020304" pitchFamily="18" charset="0"/>
              </a:rPr>
              <a:t>Analog Computers.</a:t>
            </a:r>
            <a:r>
              <a:rPr lang="en-GB" dirty="0">
                <a:latin typeface="Roboto"/>
                <a:ea typeface="Times New Roman" panose="02020603050405020304" pitchFamily="18" charset="0"/>
                <a:cs typeface="Times New Roman" panose="02020603050405020304" pitchFamily="18" charset="0"/>
              </a:rPr>
              <a:t> It accepts </a:t>
            </a:r>
            <a:r>
              <a:rPr lang="en-GB" dirty="0" err="1">
                <a:latin typeface="Roboto"/>
                <a:ea typeface="Times New Roman" panose="02020603050405020304" pitchFamily="18" charset="0"/>
                <a:cs typeface="Times New Roman" panose="02020603050405020304" pitchFamily="18" charset="0"/>
              </a:rPr>
              <a:t>analog</a:t>
            </a:r>
            <a:r>
              <a:rPr lang="en-GB" dirty="0">
                <a:latin typeface="Roboto"/>
                <a:ea typeface="Times New Roman" panose="02020603050405020304" pitchFamily="18" charset="0"/>
                <a:cs typeface="Times New Roman" panose="02020603050405020304" pitchFamily="18" charset="0"/>
              </a:rPr>
              <a:t> input and provide </a:t>
            </a:r>
            <a:r>
              <a:rPr lang="en-GB" dirty="0" err="1">
                <a:latin typeface="Roboto"/>
                <a:ea typeface="Times New Roman" panose="02020603050405020304" pitchFamily="18" charset="0"/>
                <a:cs typeface="Times New Roman" panose="02020603050405020304" pitchFamily="18" charset="0"/>
              </a:rPr>
              <a:t>analog</a:t>
            </a:r>
            <a:r>
              <a:rPr lang="en-GB" dirty="0">
                <a:latin typeface="Roboto"/>
                <a:ea typeface="Times New Roman" panose="02020603050405020304" pitchFamily="18" charset="0"/>
                <a:cs typeface="Times New Roman" panose="02020603050405020304" pitchFamily="18" charset="0"/>
              </a:rPr>
              <a:t> output information. it represents physical quantities like acceleration, temperature, distance or voltages in mechanical or electrical circuits and does not need any storage device. Examples of </a:t>
            </a:r>
            <a:r>
              <a:rPr lang="en-GB" dirty="0" err="1">
                <a:latin typeface="Roboto"/>
                <a:ea typeface="Times New Roman" panose="02020603050405020304" pitchFamily="18" charset="0"/>
                <a:cs typeface="Times New Roman" panose="02020603050405020304" pitchFamily="18" charset="0"/>
              </a:rPr>
              <a:t>analog</a:t>
            </a:r>
            <a:r>
              <a:rPr lang="en-GB" dirty="0">
                <a:latin typeface="Roboto"/>
                <a:ea typeface="Times New Roman" panose="02020603050405020304" pitchFamily="18" charset="0"/>
                <a:cs typeface="Times New Roman" panose="02020603050405020304" pitchFamily="18" charset="0"/>
              </a:rPr>
              <a:t> computer are thermometer, speedometer and </a:t>
            </a:r>
            <a:r>
              <a:rPr lang="en-GB" dirty="0" err="1">
                <a:latin typeface="Roboto"/>
                <a:ea typeface="Times New Roman" panose="02020603050405020304" pitchFamily="18" charset="0"/>
                <a:cs typeface="Times New Roman" panose="02020603050405020304" pitchFamily="18" charset="0"/>
              </a:rPr>
              <a:t>analog</a:t>
            </a:r>
            <a:r>
              <a:rPr lang="en-GB" dirty="0">
                <a:latin typeface="Roboto"/>
                <a:ea typeface="Times New Roman" panose="02020603050405020304" pitchFamily="18" charset="0"/>
                <a:cs typeface="Times New Roman" panose="02020603050405020304" pitchFamily="18" charset="0"/>
              </a:rPr>
              <a:t> clock.</a:t>
            </a:r>
            <a:endParaRPr lang="en-GB" sz="1800" dirty="0">
              <a:latin typeface="Calibri" panose="020F0502020204030204" pitchFamily="34" charset="0"/>
              <a:ea typeface="Calibri" panose="020F0502020204030204" pitchFamily="34" charset="0"/>
              <a:cs typeface="Arial" panose="020B0604020202020204" pitchFamily="34" charset="0"/>
            </a:endParaRPr>
          </a:p>
          <a:p>
            <a:pPr marL="0" indent="0" fontAlgn="base">
              <a:lnSpc>
                <a:spcPct val="107000"/>
              </a:lnSpc>
              <a:spcBef>
                <a:spcPts val="1200"/>
              </a:spcBef>
              <a:spcAft>
                <a:spcPts val="1200"/>
              </a:spcAft>
              <a:buNone/>
            </a:pPr>
            <a:r>
              <a:rPr lang="en-GB" b="1" dirty="0">
                <a:latin typeface="inherit"/>
                <a:ea typeface="Times New Roman" panose="02020603050405020304" pitchFamily="18" charset="0"/>
                <a:cs typeface="Times New Roman" panose="02020603050405020304" pitchFamily="18" charset="0"/>
              </a:rPr>
              <a:t>Digital Computer.</a:t>
            </a:r>
            <a:r>
              <a:rPr lang="en-GB" dirty="0">
                <a:latin typeface="Roboto"/>
                <a:ea typeface="Times New Roman" panose="02020603050405020304" pitchFamily="18" charset="0"/>
                <a:cs typeface="Times New Roman" panose="02020603050405020304" pitchFamily="18" charset="0"/>
              </a:rPr>
              <a:t> This computer accept digital input and provide digital output after processing information and the operation are in binary system of 0 and 1.  By manipulating the binary digits and numbers it can perform any task like </a:t>
            </a:r>
            <a:r>
              <a:rPr lang="en-GB" dirty="0" err="1">
                <a:latin typeface="Roboto"/>
                <a:ea typeface="Times New Roman" panose="02020603050405020304" pitchFamily="18" charset="0"/>
                <a:cs typeface="Times New Roman" panose="02020603050405020304" pitchFamily="18" charset="0"/>
              </a:rPr>
              <a:t>analyze</a:t>
            </a:r>
            <a:r>
              <a:rPr lang="en-GB" dirty="0">
                <a:latin typeface="Roboto"/>
                <a:ea typeface="Times New Roman" panose="02020603050405020304" pitchFamily="18" charset="0"/>
                <a:cs typeface="Times New Roman" panose="02020603050405020304" pitchFamily="18" charset="0"/>
              </a:rPr>
              <a:t> data, mathematical calculations etc. Examples of digital computers are Apple Macintosh, IBM PC.</a:t>
            </a:r>
            <a:endParaRPr lang="en-GB" sz="1800" dirty="0">
              <a:latin typeface="Calibri" panose="020F0502020204030204" pitchFamily="34" charset="0"/>
              <a:ea typeface="Calibri" panose="020F0502020204030204" pitchFamily="34" charset="0"/>
              <a:cs typeface="Arial" panose="020B0604020202020204" pitchFamily="34" charset="0"/>
            </a:endParaRPr>
          </a:p>
          <a:p>
            <a:pPr marL="0" indent="0">
              <a:buNone/>
            </a:pPr>
            <a:r>
              <a:rPr lang="en-GB" b="1" dirty="0">
                <a:latin typeface="inherit"/>
                <a:ea typeface="Times New Roman" panose="02020603050405020304" pitchFamily="18" charset="0"/>
                <a:cs typeface="Times New Roman" panose="02020603050405020304" pitchFamily="18" charset="0"/>
              </a:rPr>
              <a:t>Hybrid Computer.</a:t>
            </a:r>
            <a:r>
              <a:rPr lang="en-GB" dirty="0">
                <a:latin typeface="Roboto"/>
                <a:ea typeface="Times New Roman" panose="02020603050405020304" pitchFamily="18" charset="0"/>
                <a:cs typeface="Times New Roman" panose="02020603050405020304" pitchFamily="18" charset="0"/>
              </a:rPr>
              <a:t> This computer is the combination of both </a:t>
            </a:r>
            <a:r>
              <a:rPr lang="en-GB" dirty="0" err="1">
                <a:latin typeface="Roboto"/>
                <a:ea typeface="Times New Roman" panose="02020603050405020304" pitchFamily="18" charset="0"/>
                <a:cs typeface="Times New Roman" panose="02020603050405020304" pitchFamily="18" charset="0"/>
              </a:rPr>
              <a:t>analog</a:t>
            </a:r>
            <a:r>
              <a:rPr lang="en-GB" dirty="0">
                <a:latin typeface="Roboto"/>
                <a:ea typeface="Times New Roman" panose="02020603050405020304" pitchFamily="18" charset="0"/>
                <a:cs typeface="Times New Roman" panose="02020603050405020304" pitchFamily="18" charset="0"/>
              </a:rPr>
              <a:t> and digital computers in terms of speed and accuracy. Hybrid computers can measure physical and digital quantities. Examples of hybrid computer is the machine measure heartbeat in hospital, devices installed fuel pumps.” [1]</a:t>
            </a:r>
            <a:endParaRPr lang="en-GB" dirty="0"/>
          </a:p>
        </p:txBody>
      </p:sp>
    </p:spTree>
    <p:extLst>
      <p:ext uri="{BB962C8B-B14F-4D97-AF65-F5344CB8AC3E}">
        <p14:creationId xmlns:p14="http://schemas.microsoft.com/office/powerpoint/2010/main" val="573841857"/>
      </p:ext>
    </p:extLst>
  </p:cSld>
  <p:clrMapOvr>
    <a:masterClrMapping/>
  </p:clrMapOvr>
  <mc:AlternateContent xmlns:mc="http://schemas.openxmlformats.org/markup-compatibility/2006" xmlns:p14="http://schemas.microsoft.com/office/powerpoint/2010/main">
    <mc:Choice Requires="p14">
      <p:transition spd="slow" p14:dur="2000" advTm="85157"/>
    </mc:Choice>
    <mc:Fallback xmlns="">
      <p:transition spd="slow" advTm="85157"/>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just" fontAlgn="base">
              <a:lnSpc>
                <a:spcPct val="107000"/>
              </a:lnSpc>
              <a:spcBef>
                <a:spcPts val="1200"/>
              </a:spcBef>
              <a:spcAft>
                <a:spcPts val="1200"/>
              </a:spcAft>
            </a:pPr>
            <a:r>
              <a:rPr lang="en-GB" b="1" dirty="0">
                <a:solidFill>
                  <a:srgbClr val="800000"/>
                </a:solidFill>
                <a:latin typeface="inherit"/>
                <a:ea typeface="Times New Roman" panose="02020603050405020304" pitchFamily="18" charset="0"/>
                <a:cs typeface="Times New Roman" panose="02020603050405020304" pitchFamily="18" charset="0"/>
              </a:rPr>
              <a:t>Reference</a:t>
            </a:r>
            <a:endParaRPr lang="en-GB" sz="2000" dirty="0">
              <a:latin typeface="Calibri" panose="020F0502020204030204" pitchFamily="34" charset="0"/>
              <a:ea typeface="Calibri" panose="020F0502020204030204" pitchFamily="34" charset="0"/>
              <a:cs typeface="Arial" panose="020B0604020202020204" pitchFamily="34" charset="0"/>
            </a:endParaRPr>
          </a:p>
        </p:txBody>
      </p:sp>
      <p:sp>
        <p:nvSpPr>
          <p:cNvPr id="3" name="Content Placeholder 2"/>
          <p:cNvSpPr>
            <a:spLocks noGrp="1"/>
          </p:cNvSpPr>
          <p:nvPr>
            <p:ph idx="1"/>
          </p:nvPr>
        </p:nvSpPr>
        <p:spPr>
          <a:xfrm>
            <a:off x="1295401" y="2488692"/>
            <a:ext cx="9601196" cy="3707392"/>
          </a:xfrm>
        </p:spPr>
        <p:txBody>
          <a:bodyPr>
            <a:normAutofit/>
          </a:bodyPr>
          <a:lstStyle/>
          <a:p>
            <a:pPr marL="0" indent="0" algn="just">
              <a:lnSpc>
                <a:spcPct val="107000"/>
              </a:lnSpc>
              <a:spcBef>
                <a:spcPts val="1200"/>
              </a:spcBef>
              <a:spcAft>
                <a:spcPts val="1200"/>
              </a:spcAft>
              <a:buNone/>
            </a:pPr>
            <a:r>
              <a:rPr lang="en-GB" dirty="0">
                <a:latin typeface="Times New Roman" panose="02020603050405020304" pitchFamily="18" charset="0"/>
                <a:ea typeface="Calibri" panose="020F0502020204030204" pitchFamily="34" charset="0"/>
                <a:cs typeface="Arial" panose="020B0604020202020204" pitchFamily="34" charset="0"/>
              </a:rPr>
              <a:t>[1] </a:t>
            </a:r>
            <a:r>
              <a:rPr lang="en-GB" dirty="0">
                <a:latin typeface="Times New Roman" panose="02020603050405020304" pitchFamily="18" charset="0"/>
                <a:ea typeface="Times New Roman" panose="02020603050405020304" pitchFamily="18" charset="0"/>
                <a:cs typeface="Arial" panose="020B0604020202020204" pitchFamily="34" charset="0"/>
              </a:rPr>
              <a:t>Umar Farooq, “</a:t>
            </a:r>
            <a:r>
              <a:rPr lang="en-GB" kern="1800" dirty="0">
                <a:latin typeface="Times New Roman" panose="02020603050405020304" pitchFamily="18" charset="0"/>
                <a:ea typeface="Times New Roman" panose="02020603050405020304" pitchFamily="18" charset="0"/>
                <a:cs typeface="Arial" panose="020B0604020202020204" pitchFamily="34" charset="0"/>
              </a:rPr>
              <a:t>What is Computer - Definition &amp; Basic Concept of Computer</a:t>
            </a:r>
            <a:r>
              <a:rPr lang="en-GB" dirty="0">
                <a:latin typeface="Times New Roman" panose="02020603050405020304" pitchFamily="18" charset="0"/>
                <a:ea typeface="Times New Roman" panose="02020603050405020304" pitchFamily="18" charset="0"/>
                <a:cs typeface="Arial" panose="020B0604020202020204" pitchFamily="34" charset="0"/>
              </a:rPr>
              <a:t>”, Study Lecture Notes, 2016.</a:t>
            </a:r>
            <a:endParaRPr lang="en-GB" sz="1800" dirty="0">
              <a:latin typeface="Calibri" panose="020F0502020204030204" pitchFamily="34" charset="0"/>
              <a:ea typeface="Calibri" panose="020F0502020204030204" pitchFamily="34" charset="0"/>
              <a:cs typeface="Arial" panose="020B0604020202020204" pitchFamily="34" charset="0"/>
            </a:endParaRPr>
          </a:p>
          <a:p>
            <a:pPr marL="0" indent="0">
              <a:buNone/>
            </a:pPr>
            <a:r>
              <a:rPr lang="en-GB" u="sng" dirty="0">
                <a:solidFill>
                  <a:srgbClr val="00B0F0"/>
                </a:solidFill>
                <a:latin typeface="Times New Roman" panose="02020603050405020304" pitchFamily="18" charset="0"/>
                <a:ea typeface="Calibri" panose="020F0502020204030204" pitchFamily="34" charset="0"/>
                <a:cs typeface="Arial" panose="020B0604020202020204" pitchFamily="34" charset="0"/>
              </a:rPr>
              <a:t>http://www.studylecturenotes.com/computer-science/what-is-computer-definition-basic-concept-of-computer</a:t>
            </a:r>
            <a:endParaRPr lang="en-GB" dirty="0">
              <a:solidFill>
                <a:srgbClr val="00B0F0"/>
              </a:solidFill>
            </a:endParaRPr>
          </a:p>
        </p:txBody>
      </p:sp>
    </p:spTree>
    <p:extLst>
      <p:ext uri="{BB962C8B-B14F-4D97-AF65-F5344CB8AC3E}">
        <p14:creationId xmlns:p14="http://schemas.microsoft.com/office/powerpoint/2010/main" val="3584117292"/>
      </p:ext>
    </p:extLst>
  </p:cSld>
  <p:clrMapOvr>
    <a:masterClrMapping/>
  </p:clrMapOvr>
  <mc:AlternateContent xmlns:mc="http://schemas.openxmlformats.org/markup-compatibility/2006" xmlns:p14="http://schemas.microsoft.com/office/powerpoint/2010/main">
    <mc:Choice Requires="p14">
      <p:transition spd="slow" p14:dur="2000" advTm="85157"/>
    </mc:Choice>
    <mc:Fallback xmlns="">
      <p:transition spd="slow" advTm="85157"/>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just" fontAlgn="base">
              <a:lnSpc>
                <a:spcPct val="107000"/>
              </a:lnSpc>
              <a:spcBef>
                <a:spcPts val="1200"/>
              </a:spcBef>
              <a:spcAft>
                <a:spcPts val="1200"/>
              </a:spcAft>
            </a:pPr>
            <a:r>
              <a:rPr lang="en-GB" b="1" dirty="0">
                <a:solidFill>
                  <a:srgbClr val="800000"/>
                </a:solidFill>
                <a:latin typeface="inherit"/>
                <a:ea typeface="Times New Roman" panose="02020603050405020304" pitchFamily="18" charset="0"/>
                <a:cs typeface="Times New Roman" panose="02020603050405020304" pitchFamily="18" charset="0"/>
              </a:rPr>
              <a:t>Computer </a:t>
            </a:r>
            <a:r>
              <a:rPr lang="en-GB" b="1" dirty="0" smtClean="0">
                <a:solidFill>
                  <a:srgbClr val="800000"/>
                </a:solidFill>
                <a:latin typeface="inherit"/>
                <a:ea typeface="Times New Roman" panose="02020603050405020304" pitchFamily="18" charset="0"/>
                <a:cs typeface="Times New Roman" panose="02020603050405020304" pitchFamily="18" charset="0"/>
              </a:rPr>
              <a:t>Units</a:t>
            </a:r>
            <a:endParaRPr lang="en-GB" sz="2000" dirty="0">
              <a:latin typeface="Calibri" panose="020F0502020204030204" pitchFamily="34" charset="0"/>
              <a:ea typeface="Calibri" panose="020F0502020204030204" pitchFamily="34" charset="0"/>
              <a:cs typeface="Arial" panose="020B0604020202020204" pitchFamily="34" charset="0"/>
            </a:endParaRPr>
          </a:p>
        </p:txBody>
      </p:sp>
      <p:sp>
        <p:nvSpPr>
          <p:cNvPr id="3" name="Content Placeholder 2"/>
          <p:cNvSpPr>
            <a:spLocks noGrp="1"/>
          </p:cNvSpPr>
          <p:nvPr>
            <p:ph idx="1"/>
          </p:nvPr>
        </p:nvSpPr>
        <p:spPr>
          <a:xfrm>
            <a:off x="1295401" y="2488692"/>
            <a:ext cx="9601196" cy="3707392"/>
          </a:xfrm>
        </p:spPr>
        <p:txBody>
          <a:bodyPr>
            <a:normAutofit/>
          </a:bodyPr>
          <a:lstStyle/>
          <a:p>
            <a:pPr marL="457200" indent="-457200" fontAlgn="base">
              <a:lnSpc>
                <a:spcPct val="107000"/>
              </a:lnSpc>
              <a:spcBef>
                <a:spcPts val="1200"/>
              </a:spcBef>
              <a:spcAft>
                <a:spcPts val="1200"/>
              </a:spcAft>
              <a:buFont typeface="+mj-lt"/>
              <a:buAutoNum type="arabicPeriod"/>
            </a:pPr>
            <a:r>
              <a:rPr lang="en-GB" dirty="0">
                <a:latin typeface="Times New Roman" panose="02020603050405020304" pitchFamily="18" charset="0"/>
                <a:ea typeface="Calibri" panose="020F0502020204030204" pitchFamily="34" charset="0"/>
                <a:cs typeface="Times New Roman" panose="02020603050405020304" pitchFamily="18" charset="0"/>
              </a:rPr>
              <a:t>The bit (b): it is the smallest memory storage</a:t>
            </a:r>
            <a:r>
              <a:rPr lang="en-GB" dirty="0" smtClean="0">
                <a:latin typeface="Times New Roman" panose="02020603050405020304" pitchFamily="18" charset="0"/>
                <a:ea typeface="Calibri" panose="020F0502020204030204" pitchFamily="34" charset="0"/>
                <a:cs typeface="Times New Roman" panose="02020603050405020304" pitchFamily="18" charset="0"/>
              </a:rPr>
              <a:t>.</a:t>
            </a:r>
          </a:p>
          <a:p>
            <a:pPr marL="457200" indent="-457200" fontAlgn="base">
              <a:lnSpc>
                <a:spcPct val="107000"/>
              </a:lnSpc>
              <a:spcBef>
                <a:spcPts val="1200"/>
              </a:spcBef>
              <a:spcAft>
                <a:spcPts val="1200"/>
              </a:spcAft>
              <a:buFont typeface="+mj-lt"/>
              <a:buAutoNum type="arabicPeriod"/>
            </a:pPr>
            <a:endParaRPr lang="en-GB" dirty="0">
              <a:latin typeface="Times New Roman" panose="02020603050405020304" pitchFamily="18" charset="0"/>
              <a:ea typeface="Calibri" panose="020F0502020204030204" pitchFamily="34" charset="0"/>
              <a:cs typeface="Times New Roman" panose="02020603050405020304" pitchFamily="18" charset="0"/>
            </a:endParaRPr>
          </a:p>
          <a:p>
            <a:pPr marL="457200" indent="-457200" fontAlgn="base">
              <a:lnSpc>
                <a:spcPct val="107000"/>
              </a:lnSpc>
              <a:spcBef>
                <a:spcPts val="1200"/>
              </a:spcBef>
              <a:spcAft>
                <a:spcPts val="1200"/>
              </a:spcAft>
              <a:buFont typeface="+mj-lt"/>
              <a:buAutoNum type="arabicPeriod"/>
            </a:pPr>
            <a:endParaRPr lang="en-GB" dirty="0" smtClean="0">
              <a:latin typeface="Times New Roman" panose="02020603050405020304" pitchFamily="18" charset="0"/>
              <a:ea typeface="Calibri" panose="020F0502020204030204" pitchFamily="34" charset="0"/>
              <a:cs typeface="Times New Roman" panose="02020603050405020304" pitchFamily="18" charset="0"/>
            </a:endParaRPr>
          </a:p>
          <a:p>
            <a:pPr marL="457200" indent="-457200" fontAlgn="base">
              <a:lnSpc>
                <a:spcPct val="107000"/>
              </a:lnSpc>
              <a:spcBef>
                <a:spcPts val="1200"/>
              </a:spcBef>
              <a:spcAft>
                <a:spcPts val="1200"/>
              </a:spcAft>
              <a:buFont typeface="+mj-lt"/>
              <a:buAutoNum type="arabicPeriod"/>
            </a:pPr>
            <a:r>
              <a:rPr lang="en-GB" dirty="0">
                <a:latin typeface="Times New Roman" panose="02020603050405020304" pitchFamily="18" charset="0"/>
                <a:ea typeface="Calibri" panose="020F0502020204030204" pitchFamily="34" charset="0"/>
                <a:cs typeface="Times New Roman" panose="02020603050405020304" pitchFamily="18" charset="0"/>
              </a:rPr>
              <a:t>The Byte (B): it is the smallest character storage.</a:t>
            </a:r>
            <a:endParaRPr lang="en-GB" dirty="0" smtClean="0">
              <a:latin typeface="Times New Roman" panose="02020603050405020304" pitchFamily="18" charset="0"/>
              <a:ea typeface="Calibri" panose="020F0502020204030204" pitchFamily="34" charset="0"/>
              <a:cs typeface="Times New Roman" panose="02020603050405020304" pitchFamily="18" charset="0"/>
            </a:endParaRPr>
          </a:p>
          <a:p>
            <a:pPr marL="0" indent="0" fontAlgn="base">
              <a:lnSpc>
                <a:spcPct val="107000"/>
              </a:lnSpc>
              <a:spcBef>
                <a:spcPts val="1200"/>
              </a:spcBef>
              <a:spcAft>
                <a:spcPts val="1200"/>
              </a:spcAft>
              <a:buNone/>
            </a:pPr>
            <a:endParaRPr lang="en-GB" dirty="0" smtClean="0"/>
          </a:p>
          <a:p>
            <a:pPr marL="0" indent="0" fontAlgn="base">
              <a:lnSpc>
                <a:spcPct val="107000"/>
              </a:lnSpc>
              <a:spcBef>
                <a:spcPts val="1200"/>
              </a:spcBef>
              <a:spcAft>
                <a:spcPts val="1200"/>
              </a:spcAft>
              <a:buNone/>
            </a:pPr>
            <a:endParaRPr lang="en-GB" dirty="0" smtClean="0">
              <a:latin typeface="Times New Roman" panose="02020603050405020304" pitchFamily="18" charset="0"/>
              <a:ea typeface="Calibri" panose="020F0502020204030204" pitchFamily="34" charset="0"/>
              <a:cs typeface="Times New Roman" panose="02020603050405020304" pitchFamily="18" charset="0"/>
            </a:endParaRPr>
          </a:p>
          <a:p>
            <a:pPr marL="0" indent="0" fontAlgn="base">
              <a:lnSpc>
                <a:spcPct val="107000"/>
              </a:lnSpc>
              <a:spcBef>
                <a:spcPts val="1200"/>
              </a:spcBef>
              <a:spcAft>
                <a:spcPts val="1200"/>
              </a:spcAft>
              <a:buNone/>
            </a:pPr>
            <a:endParaRPr lang="en-GB" dirty="0"/>
          </a:p>
        </p:txBody>
      </p:sp>
      <p:graphicFrame>
        <p:nvGraphicFramePr>
          <p:cNvPr id="9" name="Table 8"/>
          <p:cNvGraphicFramePr>
            <a:graphicFrameLocks noGrp="1"/>
          </p:cNvGraphicFramePr>
          <p:nvPr>
            <p:extLst>
              <p:ext uri="{D42A27DB-BD31-4B8C-83A1-F6EECF244321}">
                <p14:modId xmlns:p14="http://schemas.microsoft.com/office/powerpoint/2010/main" val="3487888252"/>
              </p:ext>
            </p:extLst>
          </p:nvPr>
        </p:nvGraphicFramePr>
        <p:xfrm>
          <a:off x="1431879" y="3201508"/>
          <a:ext cx="1977390" cy="497038"/>
        </p:xfrm>
        <a:graphic>
          <a:graphicData uri="http://schemas.openxmlformats.org/drawingml/2006/table">
            <a:tbl>
              <a:tblPr firstRow="1" firstCol="1" bandRow="1"/>
              <a:tblGrid>
                <a:gridCol w="537210">
                  <a:extLst>
                    <a:ext uri="{9D8B030D-6E8A-4147-A177-3AD203B41FA5}">
                      <a16:colId xmlns:a16="http://schemas.microsoft.com/office/drawing/2014/main" val="988495760"/>
                    </a:ext>
                  </a:extLst>
                </a:gridCol>
                <a:gridCol w="899795">
                  <a:extLst>
                    <a:ext uri="{9D8B030D-6E8A-4147-A177-3AD203B41FA5}">
                      <a16:colId xmlns:a16="http://schemas.microsoft.com/office/drawing/2014/main" val="2818739090"/>
                    </a:ext>
                  </a:extLst>
                </a:gridCol>
                <a:gridCol w="540385">
                  <a:extLst>
                    <a:ext uri="{9D8B030D-6E8A-4147-A177-3AD203B41FA5}">
                      <a16:colId xmlns:a16="http://schemas.microsoft.com/office/drawing/2014/main" val="2625194618"/>
                    </a:ext>
                  </a:extLst>
                </a:gridCol>
              </a:tblGrid>
              <a:tr h="497038">
                <a:tc>
                  <a:txBody>
                    <a:bodyPr/>
                    <a:lstStyle/>
                    <a:p>
                      <a:pPr algn="ctr">
                        <a:lnSpc>
                          <a:spcPct val="107000"/>
                        </a:lnSpc>
                        <a:spcBef>
                          <a:spcPts val="1200"/>
                        </a:spcBef>
                        <a:spcAft>
                          <a:spcPts val="1200"/>
                        </a:spcAft>
                      </a:pPr>
                      <a:r>
                        <a:rPr lang="en-GB" sz="1400" b="0">
                          <a:effectLst/>
                          <a:latin typeface="Times New Roman" panose="02020603050405020304" pitchFamily="18" charset="0"/>
                          <a:ea typeface="Calibri" panose="020F0502020204030204" pitchFamily="34" charset="0"/>
                          <a:cs typeface="Times New Roman" panose="02020603050405020304" pitchFamily="18" charset="0"/>
                        </a:rPr>
                        <a:t>1</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Bef>
                          <a:spcPts val="1200"/>
                        </a:spcBef>
                        <a:spcAft>
                          <a:spcPts val="1200"/>
                        </a:spcAft>
                      </a:pPr>
                      <a:r>
                        <a:rPr lang="en-GB" sz="1400" b="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GB"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07000"/>
                        </a:lnSpc>
                        <a:spcBef>
                          <a:spcPts val="1200"/>
                        </a:spcBef>
                        <a:spcAft>
                          <a:spcPts val="1200"/>
                        </a:spcAft>
                      </a:pPr>
                      <a:r>
                        <a:rPr lang="en-GB" sz="1400" b="0" dirty="0">
                          <a:effectLst/>
                          <a:latin typeface="Times New Roman" panose="02020603050405020304" pitchFamily="18" charset="0"/>
                          <a:ea typeface="Calibri" panose="020F0502020204030204" pitchFamily="34" charset="0"/>
                          <a:cs typeface="Times New Roman" panose="02020603050405020304" pitchFamily="18" charset="0"/>
                        </a:rPr>
                        <a:t>0</a:t>
                      </a:r>
                      <a:endParaRPr lang="en-GB"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38165257"/>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1698234432"/>
              </p:ext>
            </p:extLst>
          </p:nvPr>
        </p:nvGraphicFramePr>
        <p:xfrm>
          <a:off x="1431881" y="5357852"/>
          <a:ext cx="7302688" cy="606219"/>
        </p:xfrm>
        <a:graphic>
          <a:graphicData uri="http://schemas.openxmlformats.org/drawingml/2006/table">
            <a:tbl>
              <a:tblPr firstRow="1" firstCol="1" bandRow="1"/>
              <a:tblGrid>
                <a:gridCol w="729660">
                  <a:extLst>
                    <a:ext uri="{9D8B030D-6E8A-4147-A177-3AD203B41FA5}">
                      <a16:colId xmlns:a16="http://schemas.microsoft.com/office/drawing/2014/main" val="3340465403"/>
                    </a:ext>
                  </a:extLst>
                </a:gridCol>
                <a:gridCol w="730421">
                  <a:extLst>
                    <a:ext uri="{9D8B030D-6E8A-4147-A177-3AD203B41FA5}">
                      <a16:colId xmlns:a16="http://schemas.microsoft.com/office/drawing/2014/main" val="1782312496"/>
                    </a:ext>
                  </a:extLst>
                </a:gridCol>
                <a:gridCol w="730421">
                  <a:extLst>
                    <a:ext uri="{9D8B030D-6E8A-4147-A177-3AD203B41FA5}">
                      <a16:colId xmlns:a16="http://schemas.microsoft.com/office/drawing/2014/main" val="3117819980"/>
                    </a:ext>
                  </a:extLst>
                </a:gridCol>
                <a:gridCol w="730421">
                  <a:extLst>
                    <a:ext uri="{9D8B030D-6E8A-4147-A177-3AD203B41FA5}">
                      <a16:colId xmlns:a16="http://schemas.microsoft.com/office/drawing/2014/main" val="2703251232"/>
                    </a:ext>
                  </a:extLst>
                </a:gridCol>
                <a:gridCol w="729660">
                  <a:extLst>
                    <a:ext uri="{9D8B030D-6E8A-4147-A177-3AD203B41FA5}">
                      <a16:colId xmlns:a16="http://schemas.microsoft.com/office/drawing/2014/main" val="4218563499"/>
                    </a:ext>
                  </a:extLst>
                </a:gridCol>
                <a:gridCol w="730421">
                  <a:extLst>
                    <a:ext uri="{9D8B030D-6E8A-4147-A177-3AD203B41FA5}">
                      <a16:colId xmlns:a16="http://schemas.microsoft.com/office/drawing/2014/main" val="3474063199"/>
                    </a:ext>
                  </a:extLst>
                </a:gridCol>
                <a:gridCol w="730421">
                  <a:extLst>
                    <a:ext uri="{9D8B030D-6E8A-4147-A177-3AD203B41FA5}">
                      <a16:colId xmlns:a16="http://schemas.microsoft.com/office/drawing/2014/main" val="1044380727"/>
                    </a:ext>
                  </a:extLst>
                </a:gridCol>
                <a:gridCol w="730421">
                  <a:extLst>
                    <a:ext uri="{9D8B030D-6E8A-4147-A177-3AD203B41FA5}">
                      <a16:colId xmlns:a16="http://schemas.microsoft.com/office/drawing/2014/main" val="3697729731"/>
                    </a:ext>
                  </a:extLst>
                </a:gridCol>
                <a:gridCol w="730421">
                  <a:extLst>
                    <a:ext uri="{9D8B030D-6E8A-4147-A177-3AD203B41FA5}">
                      <a16:colId xmlns:a16="http://schemas.microsoft.com/office/drawing/2014/main" val="4259070732"/>
                    </a:ext>
                  </a:extLst>
                </a:gridCol>
                <a:gridCol w="730421">
                  <a:extLst>
                    <a:ext uri="{9D8B030D-6E8A-4147-A177-3AD203B41FA5}">
                      <a16:colId xmlns:a16="http://schemas.microsoft.com/office/drawing/2014/main" val="3542477001"/>
                    </a:ext>
                  </a:extLst>
                </a:gridCol>
              </a:tblGrid>
              <a:tr h="606219">
                <a:tc>
                  <a:txBody>
                    <a:bodyPr/>
                    <a:lstStyle/>
                    <a:p>
                      <a:pPr algn="ctr">
                        <a:lnSpc>
                          <a:spcPct val="107000"/>
                        </a:lnSpc>
                        <a:spcBef>
                          <a:spcPts val="1200"/>
                        </a:spcBef>
                        <a:spcAft>
                          <a:spcPts val="1200"/>
                        </a:spcAft>
                      </a:pPr>
                      <a:r>
                        <a:rPr lang="en-GB" sz="1400" b="0">
                          <a:effectLst/>
                          <a:latin typeface="Times New Roman" panose="02020603050405020304" pitchFamily="18" charset="0"/>
                          <a:ea typeface="Calibri" panose="020F0502020204030204" pitchFamily="34" charset="0"/>
                          <a:cs typeface="Times New Roman" panose="02020603050405020304" pitchFamily="18" charset="0"/>
                        </a:rPr>
                        <a:t>0</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Bef>
                          <a:spcPts val="1200"/>
                        </a:spcBef>
                        <a:spcAft>
                          <a:spcPts val="1200"/>
                        </a:spcAft>
                      </a:pPr>
                      <a:r>
                        <a:rPr lang="en-GB" sz="1400" b="0">
                          <a:effectLst/>
                          <a:latin typeface="Times New Roman" panose="02020603050405020304" pitchFamily="18" charset="0"/>
                          <a:ea typeface="Calibri" panose="020F0502020204030204" pitchFamily="34" charset="0"/>
                          <a:cs typeface="Times New Roman" panose="02020603050405020304" pitchFamily="18" charset="0"/>
                        </a:rPr>
                        <a:t>1</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Bef>
                          <a:spcPts val="1200"/>
                        </a:spcBef>
                        <a:spcAft>
                          <a:spcPts val="1200"/>
                        </a:spcAft>
                      </a:pPr>
                      <a:r>
                        <a:rPr lang="en-GB" sz="1400" b="0">
                          <a:effectLst/>
                          <a:latin typeface="Times New Roman" panose="02020603050405020304" pitchFamily="18" charset="0"/>
                          <a:ea typeface="Calibri" panose="020F0502020204030204" pitchFamily="34" charset="0"/>
                          <a:cs typeface="Times New Roman" panose="02020603050405020304" pitchFamily="18" charset="0"/>
                        </a:rPr>
                        <a:t>0</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Bef>
                          <a:spcPts val="1200"/>
                        </a:spcBef>
                        <a:spcAft>
                          <a:spcPts val="1200"/>
                        </a:spcAft>
                      </a:pPr>
                      <a:r>
                        <a:rPr lang="en-GB" sz="1400" b="0">
                          <a:effectLst/>
                          <a:latin typeface="Times New Roman" panose="02020603050405020304" pitchFamily="18" charset="0"/>
                          <a:ea typeface="Calibri" panose="020F0502020204030204" pitchFamily="34" charset="0"/>
                          <a:cs typeface="Times New Roman" panose="02020603050405020304" pitchFamily="18" charset="0"/>
                        </a:rPr>
                        <a:t>0</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Bef>
                          <a:spcPts val="1200"/>
                        </a:spcBef>
                        <a:spcAft>
                          <a:spcPts val="1200"/>
                        </a:spcAft>
                      </a:pPr>
                      <a:r>
                        <a:rPr lang="en-GB" sz="1400" b="0">
                          <a:effectLst/>
                          <a:latin typeface="Times New Roman" panose="02020603050405020304" pitchFamily="18" charset="0"/>
                          <a:ea typeface="Calibri" panose="020F0502020204030204" pitchFamily="34" charset="0"/>
                          <a:cs typeface="Times New Roman" panose="02020603050405020304" pitchFamily="18" charset="0"/>
                        </a:rPr>
                        <a:t>0</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Bef>
                          <a:spcPts val="1200"/>
                        </a:spcBef>
                        <a:spcAft>
                          <a:spcPts val="1200"/>
                        </a:spcAft>
                      </a:pPr>
                      <a:r>
                        <a:rPr lang="en-GB" sz="1400" b="0">
                          <a:effectLst/>
                          <a:latin typeface="Times New Roman" panose="02020603050405020304" pitchFamily="18" charset="0"/>
                          <a:ea typeface="Calibri" panose="020F0502020204030204" pitchFamily="34" charset="0"/>
                          <a:cs typeface="Times New Roman" panose="02020603050405020304" pitchFamily="18" charset="0"/>
                        </a:rPr>
                        <a:t>0</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Bef>
                          <a:spcPts val="1200"/>
                        </a:spcBef>
                        <a:spcAft>
                          <a:spcPts val="1200"/>
                        </a:spcAft>
                      </a:pPr>
                      <a:r>
                        <a:rPr lang="en-GB" sz="1400" b="0">
                          <a:effectLst/>
                          <a:latin typeface="Times New Roman" panose="02020603050405020304" pitchFamily="18" charset="0"/>
                          <a:ea typeface="Calibri" panose="020F0502020204030204" pitchFamily="34" charset="0"/>
                          <a:cs typeface="Times New Roman" panose="02020603050405020304" pitchFamily="18" charset="0"/>
                        </a:rPr>
                        <a:t>0</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Bef>
                          <a:spcPts val="1200"/>
                        </a:spcBef>
                        <a:spcAft>
                          <a:spcPts val="1200"/>
                        </a:spcAft>
                      </a:pPr>
                      <a:r>
                        <a:rPr lang="en-GB" sz="1400" b="0" dirty="0">
                          <a:effectLst/>
                          <a:latin typeface="Times New Roman" panose="02020603050405020304" pitchFamily="18" charset="0"/>
                          <a:ea typeface="Calibri" panose="020F0502020204030204" pitchFamily="34" charset="0"/>
                          <a:cs typeface="Times New Roman" panose="02020603050405020304" pitchFamily="18" charset="0"/>
                        </a:rPr>
                        <a:t>1</a:t>
                      </a:r>
                      <a:endParaRPr lang="en-GB"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Bef>
                          <a:spcPts val="1200"/>
                        </a:spcBef>
                        <a:spcAft>
                          <a:spcPts val="1200"/>
                        </a:spcAft>
                      </a:pPr>
                      <a:r>
                        <a:rPr lang="en-GB" sz="1400" b="0" dirty="0">
                          <a:effectLst/>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endParaRPr lang="en-GB"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07000"/>
                        </a:lnSpc>
                        <a:spcBef>
                          <a:spcPts val="1200"/>
                        </a:spcBef>
                        <a:spcAft>
                          <a:spcPts val="1200"/>
                        </a:spcAft>
                      </a:pPr>
                      <a:r>
                        <a:rPr lang="en-GB" sz="1400" b="0" dirty="0">
                          <a:effectLst/>
                          <a:latin typeface="Times New Roman" panose="02020603050405020304" pitchFamily="18" charset="0"/>
                          <a:ea typeface="Calibri" panose="020F0502020204030204" pitchFamily="34" charset="0"/>
                          <a:cs typeface="Times New Roman" panose="02020603050405020304" pitchFamily="18" charset="0"/>
                        </a:rPr>
                        <a:t>A</a:t>
                      </a:r>
                      <a:endParaRPr lang="en-GB"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a:noFill/>
                    </a:lnL>
                    <a:lnR>
                      <a:noFill/>
                    </a:lnR>
                    <a:lnT>
                      <a:noFill/>
                    </a:lnT>
                    <a:lnB>
                      <a:noFill/>
                    </a:lnB>
                  </a:tcPr>
                </a:tc>
                <a:extLst>
                  <a:ext uri="{0D108BD9-81ED-4DB2-BD59-A6C34878D82A}">
                    <a16:rowId xmlns:a16="http://schemas.microsoft.com/office/drawing/2014/main" val="2141504061"/>
                  </a:ext>
                </a:extLst>
              </a:tr>
            </a:tbl>
          </a:graphicData>
        </a:graphic>
      </p:graphicFrame>
    </p:spTree>
    <p:extLst>
      <p:ext uri="{BB962C8B-B14F-4D97-AF65-F5344CB8AC3E}">
        <p14:creationId xmlns:p14="http://schemas.microsoft.com/office/powerpoint/2010/main" val="804423406"/>
      </p:ext>
    </p:extLst>
  </p:cSld>
  <p:clrMapOvr>
    <a:masterClrMapping/>
  </p:clrMapOvr>
  <mc:AlternateContent xmlns:mc="http://schemas.openxmlformats.org/markup-compatibility/2006" xmlns:p14="http://schemas.microsoft.com/office/powerpoint/2010/main">
    <mc:Choice Requires="p14">
      <p:transition spd="slow" p14:dur="2000" advTm="85157"/>
    </mc:Choice>
    <mc:Fallback xmlns="">
      <p:transition spd="slow" advTm="85157"/>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674</TotalTime>
  <Words>1913</Words>
  <Application>Microsoft Office PowerPoint</Application>
  <PresentationFormat>Widescreen</PresentationFormat>
  <Paragraphs>1092</Paragraphs>
  <Slides>14</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14</vt:i4>
      </vt:variant>
    </vt:vector>
  </HeadingPairs>
  <TitlesOfParts>
    <vt:vector size="23" baseType="lpstr">
      <vt:lpstr>Arial</vt:lpstr>
      <vt:lpstr>Calibri</vt:lpstr>
      <vt:lpstr>Garamond</vt:lpstr>
      <vt:lpstr>inherit</vt:lpstr>
      <vt:lpstr>Roboto</vt:lpstr>
      <vt:lpstr>Symbol</vt:lpstr>
      <vt:lpstr>Times New Roman</vt:lpstr>
      <vt:lpstr>Trebuchet MS</vt:lpstr>
      <vt:lpstr>Organic</vt:lpstr>
      <vt:lpstr>INTRODUCTION TO  THE COMPUTER SYSTEM</vt:lpstr>
      <vt:lpstr>Introduction</vt:lpstr>
      <vt:lpstr>What is Computer</vt:lpstr>
      <vt:lpstr>Computer System</vt:lpstr>
      <vt:lpstr>Functions of Computer Input Storage Process &amp; Output</vt:lpstr>
      <vt:lpstr>PowerPoint Presentation</vt:lpstr>
      <vt:lpstr>Classification of Computers</vt:lpstr>
      <vt:lpstr>Reference</vt:lpstr>
      <vt:lpstr>Computer Units</vt:lpstr>
      <vt:lpstr>Computer Units</vt:lpstr>
      <vt:lpstr>Computer Units</vt:lpstr>
      <vt:lpstr>Example (1)</vt:lpstr>
      <vt:lpstr>Example (2)</vt:lpstr>
      <vt:lpstr>Wish You All Happy Years, Months and Days</vt:lpstr>
    </vt:vector>
  </TitlesOfParts>
  <Company>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MATLAB</dc:title>
  <dc:creator>User</dc:creator>
  <cp:lastModifiedBy>User</cp:lastModifiedBy>
  <cp:revision>73</cp:revision>
  <dcterms:created xsi:type="dcterms:W3CDTF">2020-12-04T20:16:23Z</dcterms:created>
  <dcterms:modified xsi:type="dcterms:W3CDTF">2021-01-02T12:09:00Z</dcterms:modified>
</cp:coreProperties>
</file>