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341" r:id="rId3"/>
    <p:sldId id="343" r:id="rId4"/>
    <p:sldId id="346" r:id="rId5"/>
    <p:sldId id="347" r:id="rId6"/>
    <p:sldId id="342" r:id="rId7"/>
    <p:sldId id="348" r:id="rId8"/>
    <p:sldId id="349" r:id="rId9"/>
    <p:sldId id="350" r:id="rId10"/>
    <p:sldId id="351" r:id="rId11"/>
    <p:sldId id="352" r:id="rId12"/>
    <p:sldId id="353" r:id="rId13"/>
    <p:sldId id="31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2048555"/>
            <a:ext cx="6815669" cy="1131376"/>
          </a:xfrm>
        </p:spPr>
        <p:txBody>
          <a:bodyPr/>
          <a:lstStyle/>
          <a:p>
            <a:r>
              <a:rPr lang="en-GB" sz="4000" b="1" dirty="0" smtClean="0"/>
              <a:t>PLUGS AND PORTS FOR SOME COMPUTER PARTS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962399"/>
            <a:ext cx="6815669" cy="1015999"/>
          </a:xfrm>
        </p:spPr>
        <p:txBody>
          <a:bodyPr>
            <a:normAutofit/>
          </a:bodyPr>
          <a:lstStyle/>
          <a:p>
            <a:r>
              <a:rPr lang="ar-IQ" sz="3600" b="1" dirty="0" smtClean="0"/>
              <a:t>د. رائد رافع عمر النعمة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674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95401" y="1022750"/>
            <a:ext cx="9601196" cy="4908694"/>
            <a:chOff x="1295401" y="1022750"/>
            <a:chExt cx="9601196" cy="4908694"/>
          </a:xfrm>
        </p:grpSpPr>
        <p:sp>
          <p:nvSpPr>
            <p:cNvPr id="3" name="Content Placeholder 2"/>
            <p:cNvSpPr txBox="1">
              <a:spLocks/>
            </p:cNvSpPr>
            <p:nvPr/>
          </p:nvSpPr>
          <p:spPr>
            <a:xfrm>
              <a:off x="1295401" y="1022750"/>
              <a:ext cx="9601196" cy="370739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857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2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20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2001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8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5430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6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002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dirty="0"/>
                <a:t>Computer headphone can be an input and output device. That is, the ears’ parts are outputs and the mic part is an input. For example:</a:t>
              </a:r>
              <a:endParaRPr lang="en-GB" dirty="0"/>
            </a:p>
          </p:txBody>
        </p:sp>
        <p:pic>
          <p:nvPicPr>
            <p:cNvPr id="4" name="Picture 3" descr="Manhattan Stereo Computer Headset for Gaming, Skype Calls, Multimedia -  Flexible Microphone Boom - 2 x 3.5mm Audio Jack - 2.5m Cable - Well-Padded,  Cloth-Covered Cushion - Black &amp; Silver at HuntOffice.ie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6070" y="1971584"/>
              <a:ext cx="3959860" cy="39598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291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Audio Plugs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Types and details of audio plugs can be demonstrated as follows:</a:t>
            </a:r>
          </a:p>
        </p:txBody>
      </p:sp>
      <p:pic>
        <p:nvPicPr>
          <p:cNvPr id="6" name="Picture 5" descr="C:\Users\User\AppData\Local\Microsoft\Windows\INetCache\Content.Word\Screenshot_٢٠١٨١٢٢١-١٠١٣٢٣_Google.jp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6" t="4417" r="1653" b="81703"/>
          <a:stretch/>
        </p:blipFill>
        <p:spPr bwMode="auto">
          <a:xfrm>
            <a:off x="2153999" y="3183771"/>
            <a:ext cx="7884000" cy="23172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125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Audio </a:t>
            </a:r>
            <a:r>
              <a:rPr lang="en-GB" b="1" dirty="0" smtClean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Jacks or Ports</a:t>
            </a: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Details of audio jacks or ports can be demonstrated as follows:</a:t>
            </a:r>
          </a:p>
        </p:txBody>
      </p:sp>
      <p:pic>
        <p:nvPicPr>
          <p:cNvPr id="5" name="Picture 4" descr="C:\Users\User\AppData\Local\Microsoft\Windows\INetCache\Content.Word\Screenshot_٢٠١٨١٢٢١-٠٩١٦٥٥_Google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906" t="8655" b="70107"/>
          <a:stretch/>
        </p:blipFill>
        <p:spPr bwMode="auto">
          <a:xfrm>
            <a:off x="1295401" y="3120609"/>
            <a:ext cx="2579370" cy="2133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C:\Users\User\AppData\Local\Microsoft\Windows\INetCache\Content.Word\Screenshot_٢٠١٨١٢٢١-٠٩١٦٥٥_Google.jpg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655" r="49736" b="82698"/>
          <a:stretch/>
        </p:blipFill>
        <p:spPr bwMode="auto">
          <a:xfrm>
            <a:off x="5307329" y="3753069"/>
            <a:ext cx="2537460" cy="8686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C:\Users\User\AppData\Local\Microsoft\Windows\INetCache\Content.Word\Screenshot_٢٠١٨١٢٢١-٠٩١٥٢٣_Google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92" t="39531" r="35359" b="55053"/>
          <a:stretch/>
        </p:blipFill>
        <p:spPr bwMode="auto">
          <a:xfrm>
            <a:off x="9277347" y="3868322"/>
            <a:ext cx="1619250" cy="6381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/>
          <p:cNvSpPr/>
          <p:nvPr/>
        </p:nvSpPr>
        <p:spPr>
          <a:xfrm>
            <a:off x="2364513" y="5277925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49073" y="5277925"/>
            <a:ext cx="453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59986" y="5277925"/>
            <a:ext cx="453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35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887" y="1857829"/>
            <a:ext cx="9601196" cy="3152016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6000" b="1" dirty="0" smtClean="0"/>
              <a:t>Wish You All the Best</a:t>
            </a:r>
            <a:endParaRPr lang="en-GB" sz="6000" b="1" dirty="0"/>
          </a:p>
        </p:txBody>
      </p:sp>
    </p:spTree>
    <p:extLst>
      <p:ext uri="{BB962C8B-B14F-4D97-AF65-F5344CB8AC3E}">
        <p14:creationId xmlns:p14="http://schemas.microsoft.com/office/powerpoint/2010/main" val="142855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Plugs and Ports for Some Computer Parts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b="1" dirty="0"/>
              <a:t>Plug: </a:t>
            </a:r>
            <a:endParaRPr lang="en-GB" dirty="0"/>
          </a:p>
          <a:p>
            <a:pPr marL="0" indent="0" algn="just">
              <a:buNone/>
            </a:pPr>
            <a:r>
              <a:rPr lang="en-GB" dirty="0"/>
              <a:t>It is the end of a wire that fits and can be connected into a port or </a:t>
            </a:r>
            <a:r>
              <a:rPr lang="en-GB" dirty="0" err="1"/>
              <a:t>jact</a:t>
            </a:r>
            <a:r>
              <a:rPr lang="en-GB" dirty="0"/>
              <a:t>. </a:t>
            </a:r>
            <a:endParaRPr lang="ar-IQ" dirty="0" smtClean="0"/>
          </a:p>
          <a:p>
            <a:pPr marL="0" indent="0" algn="just">
              <a:buNone/>
            </a:pPr>
            <a:endParaRPr lang="ar-IQ" dirty="0">
              <a:latin typeface="Roboto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GB" b="1" dirty="0"/>
              <a:t>Port or Jack: </a:t>
            </a:r>
            <a:endParaRPr lang="en-GB" dirty="0"/>
          </a:p>
          <a:p>
            <a:pPr marL="0" indent="0" algn="just">
              <a:buNone/>
            </a:pPr>
            <a:r>
              <a:rPr lang="en-GB" dirty="0"/>
              <a:t>It is a part that allows a plug to be connected into a certain electrical or electronic circuit.</a:t>
            </a:r>
            <a:endParaRPr lang="en-GB" dirty="0">
              <a:latin typeface="Roboto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40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295402" y="796458"/>
            <a:ext cx="9601196" cy="5230788"/>
            <a:chOff x="1311207" y="796458"/>
            <a:chExt cx="9601196" cy="5230788"/>
          </a:xfrm>
        </p:grpSpPr>
        <p:sp>
          <p:nvSpPr>
            <p:cNvPr id="3" name="Content Placeholder 2"/>
            <p:cNvSpPr txBox="1">
              <a:spLocks/>
            </p:cNvSpPr>
            <p:nvPr/>
          </p:nvSpPr>
          <p:spPr>
            <a:xfrm>
              <a:off x="1311207" y="796458"/>
              <a:ext cx="9601196" cy="3707392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857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2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20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2001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8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5430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6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002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b="1" dirty="0" smtClean="0"/>
                <a:t>Examples: </a:t>
              </a:r>
            </a:p>
            <a:p>
              <a:pPr lvl="0" indent="77788">
                <a:buFont typeface="Wingdings" panose="05000000000000000000" pitchFamily="2" charset="2"/>
                <a:buChar char="Ø"/>
              </a:pPr>
              <a:r>
                <a:rPr lang="en-GB" dirty="0" smtClean="0"/>
                <a:t> Plugs </a:t>
              </a:r>
              <a:r>
                <a:rPr lang="en-GB" dirty="0"/>
                <a:t>of Personal System/2 (PS/2): </a:t>
              </a:r>
            </a:p>
            <a:p>
              <a:pPr marL="0" indent="0">
                <a:buNone/>
              </a:pPr>
              <a:endParaRPr lang="ar-IQ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>
                <a:buNone/>
              </a:pPr>
              <a:endPara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>
                <a:buNone/>
              </a:pPr>
              <a:endParaRPr lang="ar-IQ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indent="77788">
                <a:buFont typeface="Wingdings" panose="05000000000000000000" pitchFamily="2" charset="2"/>
                <a:buChar char="Ø"/>
              </a:pPr>
              <a:r>
                <a:rPr lang="en-GB" dirty="0" smtClean="0"/>
                <a:t> Plugs </a:t>
              </a:r>
              <a:r>
                <a:rPr lang="en-GB" dirty="0"/>
                <a:t>of Universal Serial Bus (USB):</a:t>
              </a:r>
            </a:p>
            <a:p>
              <a:pPr marL="0" indent="0">
                <a:buNone/>
              </a:pPr>
              <a:endPara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 descr="C:\Users\User\Pictures\Camera Roll\images (2).jpg"/>
            <p:cNvPicPr/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9654" y="1487350"/>
              <a:ext cx="4366260" cy="17995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" name="Picture 4" descr="NEW Dell USB Wired Keyboard &amp; Mouse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9654" y="3507566"/>
              <a:ext cx="3359785" cy="251968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8508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ps/2 mouse keyboard pins colors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904" b="5360"/>
          <a:stretch/>
        </p:blipFill>
        <p:spPr bwMode="auto">
          <a:xfrm>
            <a:off x="2442000" y="2627374"/>
            <a:ext cx="7308000" cy="16032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3816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295402" y="796457"/>
            <a:ext cx="9601196" cy="5151449"/>
            <a:chOff x="1295402" y="796457"/>
            <a:chExt cx="9601196" cy="5151449"/>
          </a:xfrm>
        </p:grpSpPr>
        <p:sp>
          <p:nvSpPr>
            <p:cNvPr id="3" name="Content Placeholder 2"/>
            <p:cNvSpPr txBox="1">
              <a:spLocks/>
            </p:cNvSpPr>
            <p:nvPr/>
          </p:nvSpPr>
          <p:spPr>
            <a:xfrm>
              <a:off x="1295402" y="796457"/>
              <a:ext cx="9601196" cy="5123725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2857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2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20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200150" indent="-2857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8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5430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6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00250" indent="-17145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/>
                </a:buClr>
                <a:buSzPct val="115000"/>
                <a:buFont typeface="Arial"/>
                <a:buChar char="•"/>
                <a:defRPr sz="1400" kern="12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b="1" dirty="0" smtClean="0"/>
                <a:t>Examples: </a:t>
              </a:r>
            </a:p>
            <a:p>
              <a:pPr lvl="0" indent="77788">
                <a:buFont typeface="Wingdings" panose="05000000000000000000" pitchFamily="2" charset="2"/>
                <a:buChar char="Ø"/>
              </a:pPr>
              <a:r>
                <a:rPr lang="en-GB" dirty="0" smtClean="0"/>
                <a:t> </a:t>
              </a:r>
              <a:r>
                <a:rPr lang="en-GB" dirty="0"/>
                <a:t>Ports or jacks behind a computer case:</a:t>
              </a:r>
            </a:p>
            <a:p>
              <a:pPr marL="0" indent="0">
                <a:buNone/>
              </a:pPr>
              <a:endParaRPr lang="ar-IQ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>
                <a:buNone/>
              </a:pPr>
              <a:endPara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>
                <a:buNone/>
              </a:pPr>
              <a:endPara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>
                <a:buNone/>
              </a:pPr>
              <a:endPara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indent="0">
                <a:buNone/>
              </a:pPr>
              <a:endPara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indent="77788">
                <a:buFont typeface="Wingdings" panose="05000000000000000000" pitchFamily="2" charset="2"/>
                <a:buChar char="Ø"/>
              </a:pPr>
              <a:r>
                <a:rPr lang="en-GB" dirty="0" smtClean="0"/>
                <a:t> </a:t>
              </a:r>
              <a:r>
                <a:rPr lang="en-GB" dirty="0"/>
                <a:t>PS/2 ports or jacks behind a computer case:</a:t>
              </a:r>
            </a:p>
            <a:p>
              <a:pPr marL="0" indent="0">
                <a:buNone/>
              </a:pPr>
              <a:endPara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Picture 5" descr="Dell Optiplex 9010 i5 Tower Desktop Computer - Refurbished, Used &amp; Offlease  Computers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4762" y="1482026"/>
              <a:ext cx="1584000" cy="29728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 descr="PS/2 port - Wikipedia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4762" y="4587101"/>
              <a:ext cx="2849245" cy="136080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22593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PS/2 of Keyboards and </a:t>
            </a:r>
            <a:r>
              <a:rPr lang="en-GB" b="1" dirty="0" smtClean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Mice</a:t>
            </a:r>
            <a:endParaRPr lang="en-GB" b="1" dirty="0">
              <a:solidFill>
                <a:srgbClr val="800000"/>
              </a:solidFill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Details of PS/2 connectors can be demonstrated as follows:</a:t>
            </a:r>
          </a:p>
        </p:txBody>
      </p:sp>
      <p:pic>
        <p:nvPicPr>
          <p:cNvPr id="5" name="Picture 4" descr="Image result for ps/2 mouse vs keyboard pins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3293685"/>
            <a:ext cx="3709035" cy="2176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Image result for keyboard pin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9152" y="3253998"/>
            <a:ext cx="3687445" cy="225615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2929345" y="5539181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836684" y="5539181"/>
            <a:ext cx="4539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19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828000" y="1669675"/>
            <a:ext cx="4536000" cy="3670271"/>
            <a:chOff x="3828000" y="1800302"/>
            <a:chExt cx="4536000" cy="3670271"/>
          </a:xfrm>
        </p:grpSpPr>
        <p:pic>
          <p:nvPicPr>
            <p:cNvPr id="3" name="Picture 2" descr="Image result for ps/2 mouse vs keyboard pins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8000" y="1800302"/>
              <a:ext cx="4536000" cy="325739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ctangle 3"/>
            <p:cNvSpPr/>
            <p:nvPr/>
          </p:nvSpPr>
          <p:spPr>
            <a:xfrm>
              <a:off x="5875427" y="5101241"/>
              <a:ext cx="44114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dirty="0" smtClean="0">
                  <a:solidFill>
                    <a:srgbClr val="222222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(c)</a:t>
              </a:r>
              <a:endPara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543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USB </a:t>
            </a:r>
            <a:r>
              <a:rPr lang="en-GB" b="1" dirty="0" smtClean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Connectors</a:t>
            </a:r>
            <a:endParaRPr lang="en-GB" b="1" dirty="0">
              <a:solidFill>
                <a:srgbClr val="800000"/>
              </a:solidFill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Details of USB connectors can be demonstrated as follows:</a:t>
            </a:r>
          </a:p>
        </p:txBody>
      </p:sp>
      <p:pic>
        <p:nvPicPr>
          <p:cNvPr id="9" name="Picture 8" descr="Image result for usb wire connections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999" y="3039774"/>
            <a:ext cx="4788000" cy="31417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374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Computer </a:t>
            </a:r>
            <a:r>
              <a:rPr lang="en-GB" b="1" dirty="0" smtClean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Sound Speakers </a:t>
            </a: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GB" b="1" dirty="0" smtClean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Headphones</a:t>
            </a:r>
            <a:endParaRPr lang="en-GB" b="1" dirty="0">
              <a:solidFill>
                <a:srgbClr val="800000"/>
              </a:solidFill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Computer sound speaker can be considered as an output device. It has the ability to amplify a computer sound and let it out. For example:</a:t>
            </a:r>
          </a:p>
        </p:txBody>
      </p:sp>
      <p:pic>
        <p:nvPicPr>
          <p:cNvPr id="5" name="Picture 4" descr="Cheap ways to improve your TV speakers - CNE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999" y="3407975"/>
            <a:ext cx="4716000" cy="27735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629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1623</TotalTime>
  <Words>248</Words>
  <Application>Microsoft Office PowerPoint</Application>
  <PresentationFormat>Widescreen</PresentationFormat>
  <Paragraphs>40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Garamond</vt:lpstr>
      <vt:lpstr>inherit</vt:lpstr>
      <vt:lpstr>Roboto</vt:lpstr>
      <vt:lpstr>Times New Roman</vt:lpstr>
      <vt:lpstr>Wingdings</vt:lpstr>
      <vt:lpstr>Organic</vt:lpstr>
      <vt:lpstr>PLUGS AND PORTS FOR SOME COMPUTER PARTS</vt:lpstr>
      <vt:lpstr>Plugs and Ports for Some Computer Parts</vt:lpstr>
      <vt:lpstr>PowerPoint Presentation</vt:lpstr>
      <vt:lpstr>PowerPoint Presentation</vt:lpstr>
      <vt:lpstr>PowerPoint Presentation</vt:lpstr>
      <vt:lpstr>PS/2 of Keyboards and Mice</vt:lpstr>
      <vt:lpstr>PowerPoint Presentation</vt:lpstr>
      <vt:lpstr>USB Connectors</vt:lpstr>
      <vt:lpstr>Computer Sound Speakers and Headphones</vt:lpstr>
      <vt:lpstr>PowerPoint Presentation</vt:lpstr>
      <vt:lpstr>Audio Plugs</vt:lpstr>
      <vt:lpstr>Audio Jacks or Ports:</vt:lpstr>
      <vt:lpstr>Wish You All the Best</vt:lpstr>
    </vt:vector>
  </TitlesOfParts>
  <Company>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MATLAB</dc:title>
  <dc:creator>User</dc:creator>
  <cp:lastModifiedBy>User</cp:lastModifiedBy>
  <cp:revision>142</cp:revision>
  <dcterms:created xsi:type="dcterms:W3CDTF">2020-12-04T20:16:23Z</dcterms:created>
  <dcterms:modified xsi:type="dcterms:W3CDTF">2021-01-28T08:17:25Z</dcterms:modified>
</cp:coreProperties>
</file>