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41" r:id="rId3"/>
    <p:sldId id="354" r:id="rId4"/>
    <p:sldId id="364" r:id="rId5"/>
    <p:sldId id="365" r:id="rId6"/>
    <p:sldId id="366" r:id="rId7"/>
    <p:sldId id="367" r:id="rId8"/>
    <p:sldId id="355" r:id="rId9"/>
    <p:sldId id="318"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66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1/30/2022</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1/30/2022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1/30/2022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1/30/2022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1/30/2022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1/30/2022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1/30/2022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1/30/2022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1/30/2022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1/30/2022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1/30/2022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1/30/2022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1/30/2022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1/30/2022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1/30/2022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1/30/2022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1/30/2022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1/30/2022</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92398" y="2048555"/>
            <a:ext cx="6815669" cy="1131376"/>
          </a:xfrm>
        </p:spPr>
        <p:txBody>
          <a:bodyPr/>
          <a:lstStyle/>
          <a:p>
            <a:r>
              <a:rPr lang="en-GB" sz="4000" b="1" dirty="0" smtClean="0"/>
              <a:t>RAM, NON-VOLATILE AND CACHE MEMORIES</a:t>
            </a:r>
            <a:endParaRPr lang="en-GB" sz="2800" dirty="0"/>
          </a:p>
        </p:txBody>
      </p:sp>
      <p:sp>
        <p:nvSpPr>
          <p:cNvPr id="3" name="Subtitle 2"/>
          <p:cNvSpPr>
            <a:spLocks noGrp="1"/>
          </p:cNvSpPr>
          <p:nvPr>
            <p:ph type="subTitle" idx="1"/>
          </p:nvPr>
        </p:nvSpPr>
        <p:spPr>
          <a:xfrm>
            <a:off x="2692398" y="3962399"/>
            <a:ext cx="6815669" cy="1015999"/>
          </a:xfrm>
        </p:spPr>
        <p:txBody>
          <a:bodyPr>
            <a:normAutofit/>
          </a:bodyPr>
          <a:lstStyle/>
          <a:p>
            <a:r>
              <a:rPr lang="ar-IQ" sz="3600" b="1" dirty="0" smtClean="0"/>
              <a:t>د. رائد رافع عمر النعمة</a:t>
            </a:r>
            <a:endParaRPr lang="en-GB" sz="3600" b="1" dirty="0"/>
          </a:p>
        </p:txBody>
      </p:sp>
    </p:spTree>
    <p:extLst>
      <p:ext uri="{BB962C8B-B14F-4D97-AF65-F5344CB8AC3E}">
        <p14:creationId xmlns:p14="http://schemas.microsoft.com/office/powerpoint/2010/main" val="367416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just"/>
            <a:r>
              <a:rPr lang="en-GB" b="1" dirty="0">
                <a:solidFill>
                  <a:srgbClr val="800000"/>
                </a:solidFill>
                <a:latin typeface="inherit"/>
                <a:ea typeface="Times New Roman" panose="02020603050405020304" pitchFamily="18" charset="0"/>
                <a:cs typeface="Times New Roman" panose="02020603050405020304" pitchFamily="18" charset="0"/>
              </a:rPr>
              <a:t>Random Access Memory (RAM) [1]: </a:t>
            </a:r>
          </a:p>
        </p:txBody>
      </p:sp>
      <p:sp>
        <p:nvSpPr>
          <p:cNvPr id="3" name="Content Placeholder 2"/>
          <p:cNvSpPr>
            <a:spLocks noGrp="1"/>
          </p:cNvSpPr>
          <p:nvPr>
            <p:ph idx="1"/>
          </p:nvPr>
        </p:nvSpPr>
        <p:spPr>
          <a:xfrm>
            <a:off x="1295401" y="2488692"/>
            <a:ext cx="9601196" cy="3707392"/>
          </a:xfrm>
        </p:spPr>
        <p:txBody>
          <a:bodyPr>
            <a:normAutofit/>
          </a:bodyPr>
          <a:lstStyle/>
          <a:p>
            <a:pPr marL="0" indent="0" algn="just">
              <a:lnSpc>
                <a:spcPct val="115000"/>
              </a:lnSpc>
              <a:spcAft>
                <a:spcPts val="0"/>
              </a:spcAft>
              <a:buNone/>
            </a:pPr>
            <a:r>
              <a:rPr lang="en-GB" dirty="0">
                <a:latin typeface="Times New Roman" panose="02020603050405020304" pitchFamily="18" charset="0"/>
                <a:ea typeface="Calibri" panose="020F0502020204030204" pitchFamily="34" charset="0"/>
                <a:cs typeface="Arial" panose="020B0604020202020204" pitchFamily="34" charset="0"/>
              </a:rPr>
              <a:t>It is the main memory in a computer. It saves the data in current use, application programs and Operating System (OS). So, they can quickly be reached by the processor (CPU). It is much faster than </a:t>
            </a:r>
            <a:r>
              <a:rPr lang="en-GB" dirty="0" smtClean="0">
                <a:latin typeface="Times New Roman" panose="02020603050405020304" pitchFamily="18" charset="0"/>
                <a:ea typeface="Calibri" panose="020F0502020204030204" pitchFamily="34" charset="0"/>
                <a:cs typeface="Arial" panose="020B0604020202020204" pitchFamily="34" charset="0"/>
              </a:rPr>
              <a:t>magnetic </a:t>
            </a:r>
            <a:r>
              <a:rPr lang="en-GB" dirty="0">
                <a:latin typeface="Times New Roman" panose="02020603050405020304" pitchFamily="18" charset="0"/>
                <a:ea typeface="Calibri" panose="020F0502020204030204" pitchFamily="34" charset="0"/>
                <a:cs typeface="Arial" panose="020B0604020202020204" pitchFamily="34" charset="0"/>
              </a:rPr>
              <a:t>disc drives </a:t>
            </a:r>
            <a:r>
              <a:rPr lang="en-GB" dirty="0" smtClean="0">
                <a:latin typeface="Times New Roman" panose="02020603050405020304" pitchFamily="18" charset="0"/>
                <a:ea typeface="Calibri" panose="020F0502020204030204" pitchFamily="34" charset="0"/>
                <a:cs typeface="Arial" panose="020B0604020202020204" pitchFamily="34" charset="0"/>
              </a:rPr>
              <a:t>or optical </a:t>
            </a:r>
            <a:r>
              <a:rPr lang="en-GB" dirty="0">
                <a:latin typeface="Times New Roman" panose="02020603050405020304" pitchFamily="18" charset="0"/>
                <a:ea typeface="Calibri" panose="020F0502020204030204" pitchFamily="34" charset="0"/>
                <a:cs typeface="Arial" panose="020B0604020202020204" pitchFamily="34" charset="0"/>
              </a:rPr>
              <a:t>disc drives. It is volatile where data is preserved as long as the computer is on and lost if the computer is turned off. </a:t>
            </a:r>
          </a:p>
        </p:txBody>
      </p:sp>
    </p:spTree>
    <p:extLst>
      <p:ext uri="{BB962C8B-B14F-4D97-AF65-F5344CB8AC3E}">
        <p14:creationId xmlns:p14="http://schemas.microsoft.com/office/powerpoint/2010/main" val="285840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GB" b="1" dirty="0">
                <a:solidFill>
                  <a:srgbClr val="800000"/>
                </a:solidFill>
                <a:latin typeface="inherit"/>
                <a:ea typeface="Times New Roman" panose="02020603050405020304" pitchFamily="18" charset="0"/>
                <a:cs typeface="Times New Roman" panose="02020603050405020304" pitchFamily="18" charset="0"/>
              </a:rPr>
              <a:t>RAM Examples:</a:t>
            </a:r>
          </a:p>
        </p:txBody>
      </p:sp>
      <p:pic>
        <p:nvPicPr>
          <p:cNvPr id="9" name="Picture 8" descr="Image result for ram chips"/>
          <p:cNvPicPr/>
          <p:nvPr/>
        </p:nvPicPr>
        <p:blipFill>
          <a:blip r:embed="rId2">
            <a:extLst>
              <a:ext uri="{28A0092B-C50C-407E-A947-70E740481C1C}">
                <a14:useLocalDpi xmlns:a14="http://schemas.microsoft.com/office/drawing/2010/main" val="0"/>
              </a:ext>
            </a:extLst>
          </a:blip>
          <a:srcRect/>
          <a:stretch>
            <a:fillRect/>
          </a:stretch>
        </p:blipFill>
        <p:spPr bwMode="auto">
          <a:xfrm>
            <a:off x="3543935" y="2942263"/>
            <a:ext cx="5104130" cy="2856865"/>
          </a:xfrm>
          <a:prstGeom prst="rect">
            <a:avLst/>
          </a:prstGeom>
          <a:noFill/>
          <a:ln>
            <a:noFill/>
          </a:ln>
        </p:spPr>
      </p:pic>
    </p:spTree>
    <p:extLst>
      <p:ext uri="{BB962C8B-B14F-4D97-AF65-F5344CB8AC3E}">
        <p14:creationId xmlns:p14="http://schemas.microsoft.com/office/powerpoint/2010/main" val="625347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370" y="982132"/>
            <a:ext cx="9999260" cy="1303867"/>
          </a:xfrm>
        </p:spPr>
        <p:txBody>
          <a:bodyPr>
            <a:normAutofit fontScale="90000"/>
          </a:bodyPr>
          <a:lstStyle/>
          <a:p>
            <a:pPr algn="just"/>
            <a:r>
              <a:rPr lang="en-GB" b="1" dirty="0">
                <a:solidFill>
                  <a:srgbClr val="800000"/>
                </a:solidFill>
                <a:latin typeface="inherit"/>
                <a:ea typeface="Times New Roman" panose="02020603050405020304" pitchFamily="18" charset="0"/>
                <a:cs typeface="Times New Roman" panose="02020603050405020304" pitchFamily="18" charset="0"/>
              </a:rPr>
              <a:t>Non-Volatile Memory Chips (NVMC) [2]: </a:t>
            </a:r>
          </a:p>
        </p:txBody>
      </p:sp>
      <p:sp>
        <p:nvSpPr>
          <p:cNvPr id="3" name="Content Placeholder 2"/>
          <p:cNvSpPr>
            <a:spLocks noGrp="1"/>
          </p:cNvSpPr>
          <p:nvPr>
            <p:ph idx="1"/>
          </p:nvPr>
        </p:nvSpPr>
        <p:spPr>
          <a:xfrm>
            <a:off x="1295401" y="2434099"/>
            <a:ext cx="9601196" cy="4062233"/>
          </a:xfrm>
        </p:spPr>
        <p:txBody>
          <a:bodyPr>
            <a:normAutofit fontScale="85000" lnSpcReduction="20000"/>
          </a:bodyPr>
          <a:lstStyle/>
          <a:p>
            <a:pPr marL="0" indent="0" algn="just">
              <a:lnSpc>
                <a:spcPct val="115000"/>
              </a:lnSpc>
              <a:spcAft>
                <a:spcPts val="0"/>
              </a:spcAft>
              <a:buNone/>
            </a:pPr>
            <a:r>
              <a:rPr lang="en-GB" dirty="0">
                <a:latin typeface="Times New Roman" panose="02020603050405020304" pitchFamily="18" charset="0"/>
                <a:ea typeface="Calibri" panose="020F0502020204030204" pitchFamily="34" charset="0"/>
                <a:cs typeface="Arial" panose="020B0604020202020204" pitchFamily="34" charset="0"/>
              </a:rPr>
              <a:t>There are multiple types of NVMC as:</a:t>
            </a:r>
          </a:p>
          <a:p>
            <a:pPr marL="0" indent="0" algn="just">
              <a:lnSpc>
                <a:spcPct val="115000"/>
              </a:lnSpc>
              <a:spcAft>
                <a:spcPts val="0"/>
              </a:spcAft>
              <a:buNone/>
            </a:pPr>
            <a:r>
              <a:rPr lang="en-GB" dirty="0">
                <a:latin typeface="Times New Roman" panose="02020603050405020304" pitchFamily="18" charset="0"/>
                <a:ea typeface="Calibri" panose="020F0502020204030204" pitchFamily="34" charset="0"/>
                <a:cs typeface="Arial" panose="020B0604020202020204" pitchFamily="34" charset="0"/>
              </a:rPr>
              <a:t>1-	</a:t>
            </a:r>
            <a:r>
              <a:rPr lang="en-GB" dirty="0" smtClean="0">
                <a:latin typeface="Times New Roman" panose="02020603050405020304" pitchFamily="18" charset="0"/>
                <a:ea typeface="Calibri" panose="020F0502020204030204" pitchFamily="34" charset="0"/>
                <a:cs typeface="Arial" panose="020B0604020202020204" pitchFamily="34" charset="0"/>
              </a:rPr>
              <a:t>Read-Only Memory </a:t>
            </a:r>
            <a:r>
              <a:rPr lang="en-GB" dirty="0">
                <a:latin typeface="Times New Roman" panose="02020603050405020304" pitchFamily="18" charset="0"/>
                <a:ea typeface="Calibri" panose="020F0502020204030204" pitchFamily="34" charset="0"/>
                <a:cs typeface="Arial" panose="020B0604020202020204" pitchFamily="34" charset="0"/>
              </a:rPr>
              <a:t>(ROM): it is a type of storage medium that permanently stores data. It performs major input/output tasks and holds programs or software instructions. ROM is programmed during the manufacturing process.</a:t>
            </a:r>
          </a:p>
          <a:p>
            <a:pPr marL="0" indent="0" algn="just">
              <a:lnSpc>
                <a:spcPct val="115000"/>
              </a:lnSpc>
              <a:spcAft>
                <a:spcPts val="0"/>
              </a:spcAft>
              <a:buNone/>
            </a:pPr>
            <a:r>
              <a:rPr lang="en-GB" dirty="0">
                <a:latin typeface="Times New Roman" panose="02020603050405020304" pitchFamily="18" charset="0"/>
                <a:ea typeface="Calibri" panose="020F0502020204030204" pitchFamily="34" charset="0"/>
                <a:cs typeface="Arial" panose="020B0604020202020204" pitchFamily="34" charset="0"/>
              </a:rPr>
              <a:t>2-	Programmable Read-Only Memory (PROM): it is a memory chip on which data can be written only once. Once a program has been written onto a PROM, it remains there forever. To write data onto a PROM chip, you need a special device called a PROM programmer. </a:t>
            </a:r>
          </a:p>
          <a:p>
            <a:pPr marL="0" indent="0" algn="just">
              <a:lnSpc>
                <a:spcPct val="115000"/>
              </a:lnSpc>
              <a:spcAft>
                <a:spcPts val="0"/>
              </a:spcAft>
              <a:buNone/>
            </a:pPr>
            <a:r>
              <a:rPr lang="en-GB" dirty="0">
                <a:latin typeface="Times New Roman" panose="02020603050405020304" pitchFamily="18" charset="0"/>
                <a:ea typeface="Calibri" panose="020F0502020204030204" pitchFamily="34" charset="0"/>
                <a:cs typeface="Arial" panose="020B0604020202020204" pitchFamily="34" charset="0"/>
              </a:rPr>
              <a:t>3-	Erasable Programmable Read-Only Memory (EPROM): it is a special type of PROM that can be erased by exposing it to ultraviolet light. Once it is erased, it can be reprogrammed. </a:t>
            </a:r>
          </a:p>
          <a:p>
            <a:pPr marL="0" indent="0" algn="just">
              <a:lnSpc>
                <a:spcPct val="115000"/>
              </a:lnSpc>
              <a:spcAft>
                <a:spcPts val="0"/>
              </a:spcAft>
              <a:buNone/>
            </a:pPr>
            <a:r>
              <a:rPr lang="en-GB" dirty="0">
                <a:latin typeface="Times New Roman" panose="02020603050405020304" pitchFamily="18" charset="0"/>
                <a:ea typeface="Calibri" panose="020F0502020204030204" pitchFamily="34" charset="0"/>
                <a:cs typeface="Arial" panose="020B0604020202020204" pitchFamily="34" charset="0"/>
              </a:rPr>
              <a:t>4-	Electrically Erasable Programmable Read-Only Memory (EEPROM): it is also retains its contents even when the power is turned off. It requires only electricity to be erased. </a:t>
            </a:r>
          </a:p>
        </p:txBody>
      </p:sp>
    </p:spTree>
    <p:extLst>
      <p:ext uri="{BB962C8B-B14F-4D97-AF65-F5344CB8AC3E}">
        <p14:creationId xmlns:p14="http://schemas.microsoft.com/office/powerpoint/2010/main" val="115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GB" b="1" dirty="0" smtClean="0">
                <a:solidFill>
                  <a:srgbClr val="800000"/>
                </a:solidFill>
                <a:latin typeface="inherit"/>
                <a:ea typeface="Times New Roman" panose="02020603050405020304" pitchFamily="18" charset="0"/>
                <a:cs typeface="Times New Roman" panose="02020603050405020304" pitchFamily="18" charset="0"/>
              </a:rPr>
              <a:t>NVMC </a:t>
            </a:r>
            <a:r>
              <a:rPr lang="en-GB" b="1" dirty="0">
                <a:solidFill>
                  <a:srgbClr val="800000"/>
                </a:solidFill>
                <a:latin typeface="inherit"/>
                <a:ea typeface="Times New Roman" panose="02020603050405020304" pitchFamily="18" charset="0"/>
                <a:cs typeface="Times New Roman" panose="02020603050405020304" pitchFamily="18" charset="0"/>
              </a:rPr>
              <a:t>Examples:</a:t>
            </a:r>
          </a:p>
        </p:txBody>
      </p:sp>
      <p:grpSp>
        <p:nvGrpSpPr>
          <p:cNvPr id="6" name="Group 5"/>
          <p:cNvGrpSpPr>
            <a:grpSpLocks noChangeAspect="1"/>
          </p:cNvGrpSpPr>
          <p:nvPr/>
        </p:nvGrpSpPr>
        <p:grpSpPr>
          <a:xfrm>
            <a:off x="2202458" y="3198320"/>
            <a:ext cx="7787084" cy="2385789"/>
            <a:chOff x="3105160" y="3154125"/>
            <a:chExt cx="6248905" cy="1914525"/>
          </a:xfrm>
        </p:grpSpPr>
        <p:pic>
          <p:nvPicPr>
            <p:cNvPr id="10" name="Picture 9" descr="A:\كلية تقنية\Comp and win 2\Magnetic disks references\ROM.png"/>
            <p:cNvPicPr/>
            <p:nvPr/>
          </p:nvPicPr>
          <p:blipFill>
            <a:blip r:embed="rId2">
              <a:extLst>
                <a:ext uri="{28A0092B-C50C-407E-A947-70E740481C1C}">
                  <a14:useLocalDpi xmlns:a14="http://schemas.microsoft.com/office/drawing/2010/main" val="0"/>
                </a:ext>
              </a:extLst>
            </a:blip>
            <a:srcRect/>
            <a:stretch>
              <a:fillRect/>
            </a:stretch>
          </p:blipFill>
          <p:spPr bwMode="auto">
            <a:xfrm>
              <a:off x="3105160" y="3154125"/>
              <a:ext cx="2381250" cy="1914525"/>
            </a:xfrm>
            <a:prstGeom prst="rect">
              <a:avLst/>
            </a:prstGeom>
            <a:noFill/>
            <a:ln>
              <a:noFill/>
            </a:ln>
          </p:spPr>
        </p:pic>
        <p:pic>
          <p:nvPicPr>
            <p:cNvPr id="11" name="Picture 10" descr="A:\كلية تقنية\Comp and win 2\Magnetic disks references\Flash_ROM.jpg"/>
            <p:cNvPicPr/>
            <p:nvPr/>
          </p:nvPicPr>
          <p:blipFill>
            <a:blip r:embed="rId3">
              <a:extLst>
                <a:ext uri="{28A0092B-C50C-407E-A947-70E740481C1C}">
                  <a14:useLocalDpi xmlns:a14="http://schemas.microsoft.com/office/drawing/2010/main" val="0"/>
                </a:ext>
              </a:extLst>
            </a:blip>
            <a:srcRect/>
            <a:stretch>
              <a:fillRect/>
            </a:stretch>
          </p:blipFill>
          <p:spPr bwMode="auto">
            <a:xfrm>
              <a:off x="6887090" y="3187462"/>
              <a:ext cx="2466975" cy="1847850"/>
            </a:xfrm>
            <a:prstGeom prst="rect">
              <a:avLst/>
            </a:prstGeom>
            <a:noFill/>
            <a:ln>
              <a:noFill/>
            </a:ln>
          </p:spPr>
        </p:pic>
      </p:grpSp>
    </p:spTree>
    <p:extLst>
      <p:ext uri="{BB962C8B-B14F-4D97-AF65-F5344CB8AC3E}">
        <p14:creationId xmlns:p14="http://schemas.microsoft.com/office/powerpoint/2010/main" val="38772250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GB" b="1" dirty="0">
                <a:solidFill>
                  <a:srgbClr val="800000"/>
                </a:solidFill>
                <a:latin typeface="inherit"/>
                <a:ea typeface="Times New Roman" panose="02020603050405020304" pitchFamily="18" charset="0"/>
                <a:cs typeface="Times New Roman" panose="02020603050405020304" pitchFamily="18" charset="0"/>
              </a:rPr>
              <a:t>Cache </a:t>
            </a:r>
            <a:r>
              <a:rPr lang="en-GB" b="1" dirty="0" smtClean="0">
                <a:solidFill>
                  <a:srgbClr val="800000"/>
                </a:solidFill>
                <a:latin typeface="inherit"/>
                <a:ea typeface="Times New Roman" panose="02020603050405020304" pitchFamily="18" charset="0"/>
                <a:cs typeface="Times New Roman" panose="02020603050405020304" pitchFamily="18" charset="0"/>
              </a:rPr>
              <a:t>Memory </a:t>
            </a:r>
            <a:r>
              <a:rPr lang="en-GB" b="1" dirty="0">
                <a:solidFill>
                  <a:srgbClr val="800000"/>
                </a:solidFill>
                <a:latin typeface="inherit"/>
                <a:ea typeface="Times New Roman" panose="02020603050405020304" pitchFamily="18" charset="0"/>
                <a:cs typeface="Times New Roman" panose="02020603050405020304" pitchFamily="18" charset="0"/>
              </a:rPr>
              <a:t>[3]: </a:t>
            </a:r>
          </a:p>
        </p:txBody>
      </p:sp>
      <p:sp>
        <p:nvSpPr>
          <p:cNvPr id="3" name="Content Placeholder 2"/>
          <p:cNvSpPr>
            <a:spLocks noGrp="1"/>
          </p:cNvSpPr>
          <p:nvPr>
            <p:ph idx="1"/>
          </p:nvPr>
        </p:nvSpPr>
        <p:spPr>
          <a:xfrm>
            <a:off x="1295401" y="2488692"/>
            <a:ext cx="9601196" cy="3707392"/>
          </a:xfrm>
        </p:spPr>
        <p:txBody>
          <a:bodyPr>
            <a:normAutofit/>
          </a:bodyPr>
          <a:lstStyle/>
          <a:p>
            <a:pPr marL="0" indent="0" algn="just">
              <a:lnSpc>
                <a:spcPct val="115000"/>
              </a:lnSpc>
              <a:spcAft>
                <a:spcPts val="0"/>
              </a:spcAft>
              <a:buNone/>
            </a:pPr>
            <a:r>
              <a:rPr lang="en-GB" dirty="0">
                <a:latin typeface="Times New Roman" panose="02020603050405020304" pitchFamily="18" charset="0"/>
                <a:ea typeface="Calibri" panose="020F0502020204030204" pitchFamily="34" charset="0"/>
                <a:cs typeface="Arial" panose="020B0604020202020204" pitchFamily="34" charset="0"/>
              </a:rPr>
              <a:t>It is a very </a:t>
            </a:r>
            <a:r>
              <a:rPr lang="en-GB" dirty="0" err="1">
                <a:latin typeface="Times New Roman" panose="02020603050405020304" pitchFamily="18" charset="0"/>
                <a:ea typeface="Calibri" panose="020F0502020204030204" pitchFamily="34" charset="0"/>
                <a:cs typeface="Arial" panose="020B0604020202020204" pitchFamily="34" charset="0"/>
              </a:rPr>
              <a:t>very</a:t>
            </a:r>
            <a:r>
              <a:rPr lang="en-GB" dirty="0">
                <a:latin typeface="Times New Roman" panose="02020603050405020304" pitchFamily="18" charset="0"/>
                <a:ea typeface="Calibri" panose="020F0502020204030204" pitchFamily="34" charset="0"/>
                <a:cs typeface="Arial" panose="020B0604020202020204" pitchFamily="34" charset="0"/>
              </a:rPr>
              <a:t> fast memory. It is used to catch up data from the main memory and make them close to the CPU. It is the most expensive memory than other types. See the following block-diagram:</a:t>
            </a:r>
          </a:p>
        </p:txBody>
      </p:sp>
      <p:pic>
        <p:nvPicPr>
          <p:cNvPr id="4" name="صورة 1" descr="نتيجة بحث الصور عن ‪cache memory‬‏"/>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2549999" y="4017300"/>
            <a:ext cx="7092000" cy="1969808"/>
          </a:xfrm>
          <a:prstGeom prst="rect">
            <a:avLst/>
          </a:prstGeom>
          <a:noFill/>
          <a:ln>
            <a:noFill/>
          </a:ln>
        </p:spPr>
      </p:pic>
    </p:spTree>
    <p:extLst>
      <p:ext uri="{BB962C8B-B14F-4D97-AF65-F5344CB8AC3E}">
        <p14:creationId xmlns:p14="http://schemas.microsoft.com/office/powerpoint/2010/main" val="21918099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GB" b="1" dirty="0">
                <a:solidFill>
                  <a:srgbClr val="800000"/>
                </a:solidFill>
                <a:latin typeface="inherit"/>
                <a:ea typeface="Times New Roman" panose="02020603050405020304" pitchFamily="18" charset="0"/>
                <a:cs typeface="Times New Roman" panose="02020603050405020304" pitchFamily="18" charset="0"/>
              </a:rPr>
              <a:t>Solid-State Drive (SSD) [4]: </a:t>
            </a:r>
          </a:p>
        </p:txBody>
      </p:sp>
      <p:sp>
        <p:nvSpPr>
          <p:cNvPr id="3" name="Content Placeholder 2"/>
          <p:cNvSpPr>
            <a:spLocks noGrp="1"/>
          </p:cNvSpPr>
          <p:nvPr>
            <p:ph idx="1"/>
          </p:nvPr>
        </p:nvSpPr>
        <p:spPr>
          <a:xfrm>
            <a:off x="1295401" y="2488692"/>
            <a:ext cx="9601196" cy="1560794"/>
          </a:xfrm>
        </p:spPr>
        <p:txBody>
          <a:bodyPr>
            <a:normAutofit fontScale="92500" lnSpcReduction="10000"/>
          </a:bodyPr>
          <a:lstStyle/>
          <a:p>
            <a:pPr marL="0" indent="0" algn="just">
              <a:lnSpc>
                <a:spcPct val="115000"/>
              </a:lnSpc>
              <a:spcAft>
                <a:spcPts val="0"/>
              </a:spcAft>
              <a:buNone/>
            </a:pPr>
            <a:r>
              <a:rPr lang="en-GB" dirty="0">
                <a:latin typeface="Times New Roman" panose="02020603050405020304" pitchFamily="18" charset="0"/>
                <a:ea typeface="Calibri" panose="020F0502020204030204" pitchFamily="34" charset="0"/>
                <a:cs typeface="Arial" panose="020B0604020202020204" pitchFamily="34" charset="0"/>
              </a:rPr>
              <a:t>It saves information on interconnected flash memory chips. It can preserve the saved information even if the power is turned off. It differs from the Hard Disk Drive (HDD) which uses a magnetic coating on top of platters. See the following SSD hardware:</a:t>
            </a:r>
          </a:p>
        </p:txBody>
      </p:sp>
      <p:pic>
        <p:nvPicPr>
          <p:cNvPr id="5" name="Picture 4" descr="Solid State Drive"/>
          <p:cNvPicPr/>
          <p:nvPr/>
        </p:nvPicPr>
        <p:blipFill rotWithShape="1">
          <a:blip r:embed="rId2">
            <a:extLst>
              <a:ext uri="{28A0092B-C50C-407E-A947-70E740481C1C}">
                <a14:useLocalDpi xmlns:a14="http://schemas.microsoft.com/office/drawing/2010/main" val="0"/>
              </a:ext>
            </a:extLst>
          </a:blip>
          <a:srcRect t="7961" b="6366"/>
          <a:stretch/>
        </p:blipFill>
        <p:spPr bwMode="auto">
          <a:xfrm>
            <a:off x="3972876" y="3636943"/>
            <a:ext cx="4246245" cy="257365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91290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a:r>
              <a:rPr lang="en-GB" b="1" dirty="0">
                <a:solidFill>
                  <a:srgbClr val="800000"/>
                </a:solidFill>
                <a:latin typeface="inherit"/>
                <a:ea typeface="Times New Roman" panose="02020603050405020304" pitchFamily="18" charset="0"/>
                <a:cs typeface="Times New Roman" panose="02020603050405020304" pitchFamily="18" charset="0"/>
              </a:rPr>
              <a:t>References:</a:t>
            </a:r>
          </a:p>
        </p:txBody>
      </p:sp>
      <p:sp>
        <p:nvSpPr>
          <p:cNvPr id="3" name="Content Placeholder 2"/>
          <p:cNvSpPr>
            <a:spLocks noGrp="1"/>
          </p:cNvSpPr>
          <p:nvPr>
            <p:ph idx="1"/>
          </p:nvPr>
        </p:nvSpPr>
        <p:spPr>
          <a:xfrm>
            <a:off x="1295401" y="2488692"/>
            <a:ext cx="9601196" cy="3707392"/>
          </a:xfrm>
        </p:spPr>
        <p:txBody>
          <a:bodyPr>
            <a:normAutofit/>
          </a:bodyPr>
          <a:lstStyle/>
          <a:p>
            <a:pPr marL="0" indent="0">
              <a:lnSpc>
                <a:spcPct val="115000"/>
              </a:lnSpc>
              <a:spcAft>
                <a:spcPts val="0"/>
              </a:spcAft>
              <a:buNone/>
            </a:pPr>
            <a:r>
              <a:rPr lang="en-GB" dirty="0">
                <a:latin typeface="Times New Roman" panose="02020603050405020304" pitchFamily="18" charset="0"/>
                <a:ea typeface="Calibri" panose="020F0502020204030204" pitchFamily="34" charset="0"/>
                <a:cs typeface="Arial" panose="020B0604020202020204" pitchFamily="34" charset="0"/>
              </a:rPr>
              <a:t>[1] https://searchstorage.techtarget.com/definition/RAM-random-access-memory</a:t>
            </a:r>
          </a:p>
          <a:p>
            <a:pPr marL="0" indent="0">
              <a:lnSpc>
                <a:spcPct val="115000"/>
              </a:lnSpc>
              <a:spcAft>
                <a:spcPts val="0"/>
              </a:spcAft>
              <a:buNone/>
            </a:pPr>
            <a:r>
              <a:rPr lang="en-GB" dirty="0">
                <a:latin typeface="Times New Roman" panose="02020603050405020304" pitchFamily="18" charset="0"/>
                <a:ea typeface="Calibri" panose="020F0502020204030204" pitchFamily="34" charset="0"/>
                <a:cs typeface="Arial" panose="020B0604020202020204" pitchFamily="34" charset="0"/>
              </a:rPr>
              <a:t>[2] https://tldp.org/HOWTO/Network-boot-HOWTO/a610.html#:~:text=PROM%3A%20Pronounced%20prom%2C%20an%20acronym,the%20computer%20is%20turned%20off.</a:t>
            </a:r>
          </a:p>
          <a:p>
            <a:pPr marL="0" indent="0">
              <a:lnSpc>
                <a:spcPct val="115000"/>
              </a:lnSpc>
              <a:spcAft>
                <a:spcPts val="0"/>
              </a:spcAft>
              <a:buNone/>
            </a:pPr>
            <a:r>
              <a:rPr lang="en-GB" dirty="0">
                <a:latin typeface="Times New Roman" panose="02020603050405020304" pitchFamily="18" charset="0"/>
                <a:ea typeface="Calibri" panose="020F0502020204030204" pitchFamily="34" charset="0"/>
                <a:cs typeface="Arial" panose="020B0604020202020204" pitchFamily="34" charset="0"/>
              </a:rPr>
              <a:t>[3] https://www.geeksforgeeks.org/cache-memory/</a:t>
            </a:r>
          </a:p>
          <a:p>
            <a:pPr marL="0" indent="0">
              <a:lnSpc>
                <a:spcPct val="115000"/>
              </a:lnSpc>
              <a:spcAft>
                <a:spcPts val="0"/>
              </a:spcAft>
              <a:buNone/>
            </a:pPr>
            <a:r>
              <a:rPr lang="en-GB" dirty="0">
                <a:latin typeface="Times New Roman" panose="02020603050405020304" pitchFamily="18" charset="0"/>
                <a:ea typeface="Calibri" panose="020F0502020204030204" pitchFamily="34" charset="0"/>
                <a:cs typeface="Arial" panose="020B0604020202020204" pitchFamily="34" charset="0"/>
              </a:rPr>
              <a:t>[4] https://me.pcmag.com/en/storage-devices/1009/ssd-vs-hdd-whats-the-difference</a:t>
            </a:r>
          </a:p>
        </p:txBody>
      </p:sp>
    </p:spTree>
    <p:extLst>
      <p:ext uri="{BB962C8B-B14F-4D97-AF65-F5344CB8AC3E}">
        <p14:creationId xmlns:p14="http://schemas.microsoft.com/office/powerpoint/2010/main" val="3640030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0887" y="1857829"/>
            <a:ext cx="9601196" cy="3152016"/>
          </a:xfrm>
          <a:solidFill>
            <a:schemeClr val="bg1">
              <a:lumMod val="95000"/>
            </a:schemeClr>
          </a:solidFill>
          <a:ln>
            <a:solidFill>
              <a:schemeClr val="tx1"/>
            </a:solidFill>
          </a:ln>
        </p:spPr>
        <p:txBody>
          <a:bodyPr>
            <a:normAutofit/>
          </a:bodyPr>
          <a:lstStyle/>
          <a:p>
            <a:r>
              <a:rPr lang="en-GB" sz="6000" b="1" dirty="0" smtClean="0"/>
              <a:t>Wish You All the Best</a:t>
            </a:r>
            <a:endParaRPr lang="en-GB" sz="6000" b="1" dirty="0"/>
          </a:p>
        </p:txBody>
      </p:sp>
    </p:spTree>
    <p:extLst>
      <p:ext uri="{BB962C8B-B14F-4D97-AF65-F5344CB8AC3E}">
        <p14:creationId xmlns:p14="http://schemas.microsoft.com/office/powerpoint/2010/main" val="1428558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1877</TotalTime>
  <Words>420</Words>
  <Application>Microsoft Office PowerPoint</Application>
  <PresentationFormat>Widescreen</PresentationFormat>
  <Paragraphs>22</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Garamond</vt:lpstr>
      <vt:lpstr>inherit</vt:lpstr>
      <vt:lpstr>Times New Roman</vt:lpstr>
      <vt:lpstr>Organic</vt:lpstr>
      <vt:lpstr>RAM, NON-VOLATILE AND CACHE MEMORIES</vt:lpstr>
      <vt:lpstr>Random Access Memory (RAM) [1]: </vt:lpstr>
      <vt:lpstr>RAM Examples:</vt:lpstr>
      <vt:lpstr>Non-Volatile Memory Chips (NVMC) [2]: </vt:lpstr>
      <vt:lpstr>NVMC Examples:</vt:lpstr>
      <vt:lpstr>Cache Memory [3]: </vt:lpstr>
      <vt:lpstr>Solid-State Drive (SSD) [4]: </vt:lpstr>
      <vt:lpstr>References:</vt:lpstr>
      <vt:lpstr>Wish You All the Best</vt:lpstr>
    </vt:vector>
  </TitlesOfParts>
  <Company>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MATLAB</dc:title>
  <dc:creator>User</dc:creator>
  <cp:lastModifiedBy>User</cp:lastModifiedBy>
  <cp:revision>175</cp:revision>
  <dcterms:created xsi:type="dcterms:W3CDTF">2020-12-04T20:16:23Z</dcterms:created>
  <dcterms:modified xsi:type="dcterms:W3CDTF">2022-01-30T10:20:32Z</dcterms:modified>
</cp:coreProperties>
</file>