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341" r:id="rId3"/>
    <p:sldId id="368" r:id="rId4"/>
    <p:sldId id="354" r:id="rId5"/>
    <p:sldId id="369" r:id="rId6"/>
    <p:sldId id="370" r:id="rId7"/>
    <p:sldId id="355" r:id="rId8"/>
    <p:sldId id="318"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0" d="100"/>
          <a:sy n="70" d="100"/>
        </p:scale>
        <p:origin x="660"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3/18/2022</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3/18/2022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3/18/2022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3/18/2022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3/18/2022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3/18/2022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3/18/2022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3/18/2022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3/18/2022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3/18/2022</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ecomputernotes.com/fundamental/terms/microprocessor"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92398" y="2048555"/>
            <a:ext cx="6815669" cy="1131376"/>
          </a:xfrm>
        </p:spPr>
        <p:txBody>
          <a:bodyPr/>
          <a:lstStyle/>
          <a:p>
            <a:r>
              <a:rPr lang="en-GB" b="1" dirty="0" smtClean="0"/>
              <a:t>RAM TYPES</a:t>
            </a:r>
            <a:endParaRPr lang="en-GB" sz="2800" dirty="0"/>
          </a:p>
        </p:txBody>
      </p:sp>
      <p:sp>
        <p:nvSpPr>
          <p:cNvPr id="3" name="Subtitle 2"/>
          <p:cNvSpPr>
            <a:spLocks noGrp="1"/>
          </p:cNvSpPr>
          <p:nvPr>
            <p:ph type="subTitle" idx="1"/>
          </p:nvPr>
        </p:nvSpPr>
        <p:spPr>
          <a:xfrm>
            <a:off x="2692398" y="3962399"/>
            <a:ext cx="6815669" cy="1015999"/>
          </a:xfrm>
        </p:spPr>
        <p:txBody>
          <a:bodyPr>
            <a:normAutofit/>
          </a:bodyPr>
          <a:lstStyle/>
          <a:p>
            <a:r>
              <a:rPr lang="ar-IQ" sz="3600" b="1" dirty="0" smtClean="0"/>
              <a:t>د. رائد رافع عمر النعمة</a:t>
            </a:r>
            <a:endParaRPr lang="en-GB" sz="3600" b="1" dirty="0"/>
          </a:p>
        </p:txBody>
      </p:sp>
    </p:spTree>
    <p:extLst>
      <p:ext uri="{BB962C8B-B14F-4D97-AF65-F5344CB8AC3E}">
        <p14:creationId xmlns:p14="http://schemas.microsoft.com/office/powerpoint/2010/main" val="3674161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a:r>
              <a:rPr lang="en-GB" b="1" dirty="0">
                <a:solidFill>
                  <a:srgbClr val="800000"/>
                </a:solidFill>
                <a:latin typeface="inherit"/>
                <a:ea typeface="Times New Roman" panose="02020603050405020304" pitchFamily="18" charset="0"/>
                <a:cs typeface="Times New Roman" panose="02020603050405020304" pitchFamily="18" charset="0"/>
              </a:rPr>
              <a:t>There are two main types of RAM:</a:t>
            </a:r>
          </a:p>
        </p:txBody>
      </p:sp>
      <p:sp>
        <p:nvSpPr>
          <p:cNvPr id="3" name="Content Placeholder 2"/>
          <p:cNvSpPr>
            <a:spLocks noGrp="1"/>
          </p:cNvSpPr>
          <p:nvPr>
            <p:ph idx="1"/>
          </p:nvPr>
        </p:nvSpPr>
        <p:spPr>
          <a:xfrm>
            <a:off x="1295401" y="2602994"/>
            <a:ext cx="9601196" cy="3497771"/>
          </a:xfrm>
        </p:spPr>
        <p:txBody>
          <a:bodyPr>
            <a:normAutofit fontScale="70000" lnSpcReduction="20000"/>
          </a:bodyPr>
          <a:lstStyle/>
          <a:p>
            <a:pPr marL="0" indent="0">
              <a:buNone/>
            </a:pPr>
            <a:r>
              <a:rPr lang="en-GB" b="1" dirty="0"/>
              <a:t>There are two main types of RAM</a:t>
            </a:r>
            <a:r>
              <a:rPr lang="en-GB" b="1" dirty="0" smtClean="0"/>
              <a:t>:</a:t>
            </a:r>
            <a:endParaRPr lang="ar-IQ" b="1" dirty="0" smtClean="0">
              <a:latin typeface="Times New Roman" panose="02020603050405020304" pitchFamily="18" charset="0"/>
              <a:cs typeface="Times New Roman" panose="02020603050405020304" pitchFamily="18" charset="0"/>
            </a:endParaRPr>
          </a:p>
          <a:p>
            <a:pPr marL="273050" lvl="0" indent="-273050">
              <a:buNone/>
            </a:pPr>
            <a:r>
              <a:rPr lang="en-US" b="1" dirty="0" smtClean="0">
                <a:latin typeface="Times New Roman" panose="02020603050405020304" pitchFamily="18" charset="0"/>
                <a:cs typeface="Times New Roman" panose="02020603050405020304" pitchFamily="18" charset="0"/>
              </a:rPr>
              <a:t>1- </a:t>
            </a:r>
            <a:r>
              <a:rPr lang="en-GB" b="1" dirty="0" smtClean="0">
                <a:latin typeface="Times New Roman" panose="02020603050405020304" pitchFamily="18" charset="0"/>
                <a:cs typeface="Times New Roman" panose="02020603050405020304" pitchFamily="18" charset="0"/>
              </a:rPr>
              <a:t>Dynamic </a:t>
            </a:r>
            <a:r>
              <a:rPr lang="en-GB" b="1" dirty="0">
                <a:latin typeface="Times New Roman" panose="02020603050405020304" pitchFamily="18" charset="0"/>
                <a:cs typeface="Times New Roman" panose="02020603050405020304" pitchFamily="18" charset="0"/>
              </a:rPr>
              <a:t>Random Access Memory </a:t>
            </a:r>
            <a:r>
              <a:rPr lang="en-GB" b="1" dirty="0" smtClean="0">
                <a:latin typeface="Times New Roman" panose="02020603050405020304" pitchFamily="18" charset="0"/>
                <a:cs typeface="Times New Roman" panose="02020603050405020304" pitchFamily="18" charset="0"/>
              </a:rPr>
              <a:t>(</a:t>
            </a:r>
            <a:r>
              <a:rPr lang="en-US" b="1" smtClean="0">
                <a:latin typeface="Times New Roman" panose="02020603050405020304" pitchFamily="18" charset="0"/>
                <a:cs typeface="Times New Roman" panose="02020603050405020304" pitchFamily="18" charset="0"/>
              </a:rPr>
              <a:t>D</a:t>
            </a:r>
            <a:r>
              <a:rPr lang="en-GB" b="1" smtClean="0">
                <a:latin typeface="Times New Roman" panose="02020603050405020304" pitchFamily="18" charset="0"/>
                <a:cs typeface="Times New Roman" panose="02020603050405020304" pitchFamily="18" charset="0"/>
              </a:rPr>
              <a:t>RAM</a:t>
            </a:r>
            <a:r>
              <a:rPr lang="en-GB" b="1" dirty="0">
                <a:latin typeface="Times New Roman" panose="02020603050405020304" pitchFamily="18" charset="0"/>
                <a:cs typeface="Times New Roman" panose="02020603050405020304" pitchFamily="18" charset="0"/>
              </a:rPr>
              <a:t>): </a:t>
            </a:r>
            <a:r>
              <a:rPr lang="en-GB" dirty="0">
                <a:latin typeface="Times New Roman" panose="02020603050405020304" pitchFamily="18" charset="0"/>
                <a:cs typeface="Times New Roman" panose="02020603050405020304" pitchFamily="18" charset="0"/>
              </a:rPr>
              <a:t>it “loses its stored information in a very short time (for </a:t>
            </a:r>
            <a:r>
              <a:rPr lang="en-GB" dirty="0" err="1">
                <a:latin typeface="Times New Roman" panose="02020603050405020304" pitchFamily="18" charset="0"/>
                <a:cs typeface="Times New Roman" panose="02020603050405020304" pitchFamily="18" charset="0"/>
              </a:rPr>
              <a:t>milli</a:t>
            </a:r>
            <a:r>
              <a:rPr lang="en-GB" dirty="0">
                <a:latin typeface="Times New Roman" panose="02020603050405020304" pitchFamily="18" charset="0"/>
                <a:cs typeface="Times New Roman" panose="02020603050405020304" pitchFamily="18" charset="0"/>
              </a:rPr>
              <a:t> sec.) even when power supply is on. D-RAM’s are cheaper &amp; lower.</a:t>
            </a:r>
          </a:p>
          <a:p>
            <a:pPr marL="273050" indent="-273050">
              <a:buNone/>
            </a:pPr>
            <a:r>
              <a:rPr lang="en-GB" dirty="0" smtClean="0">
                <a:latin typeface="Times New Roman" panose="02020603050405020304" pitchFamily="18" charset="0"/>
                <a:cs typeface="Times New Roman" panose="02020603050405020304" pitchFamily="18" charset="0"/>
              </a:rPr>
              <a:t>	Similar </a:t>
            </a:r>
            <a:r>
              <a:rPr lang="en-GB" dirty="0">
                <a:latin typeface="Times New Roman" panose="02020603050405020304" pitchFamily="18" charset="0"/>
                <a:cs typeface="Times New Roman" panose="02020603050405020304" pitchFamily="18" charset="0"/>
              </a:rPr>
              <a:t>to a </a:t>
            </a:r>
            <a:r>
              <a:rPr lang="en-GB" u="sng" dirty="0">
                <a:latin typeface="Times New Roman" panose="02020603050405020304" pitchFamily="18" charset="0"/>
                <a:cs typeface="Times New Roman" panose="02020603050405020304" pitchFamily="18" charset="0"/>
                <a:hlinkClick r:id="rId2"/>
              </a:rPr>
              <a:t>microprocessor</a:t>
            </a:r>
            <a:r>
              <a:rPr lang="en-GB" dirty="0">
                <a:latin typeface="Times New Roman" panose="02020603050405020304" pitchFamily="18" charset="0"/>
                <a:cs typeface="Times New Roman" panose="02020603050405020304" pitchFamily="18" charset="0"/>
              </a:rPr>
              <a:t> chip is an Integrated Circuit (IC) made of millions of transistors and capacitors.” [1]</a:t>
            </a:r>
          </a:p>
          <a:p>
            <a:pPr marL="273050" indent="0">
              <a:buNone/>
            </a:pPr>
            <a:r>
              <a:rPr lang="en-GB" dirty="0">
                <a:latin typeface="Times New Roman" panose="02020603050405020304" pitchFamily="18" charset="0"/>
                <a:cs typeface="Times New Roman" panose="02020603050405020304" pitchFamily="18" charset="0"/>
              </a:rPr>
              <a:t>“</a:t>
            </a:r>
            <a:r>
              <a:rPr lang="en-GB" dirty="0" err="1">
                <a:latin typeface="Times New Roman" panose="02020603050405020304" pitchFamily="18" charset="0"/>
                <a:cs typeface="Times New Roman" panose="02020603050405020304" pitchFamily="18" charset="0"/>
              </a:rPr>
              <a:t>Th</a:t>
            </a:r>
            <a:r>
              <a:rPr lang="en-GB" dirty="0">
                <a:latin typeface="Times New Roman" panose="02020603050405020304" pitchFamily="18" charset="0"/>
                <a:cs typeface="Times New Roman" panose="02020603050405020304" pitchFamily="18" charset="0"/>
              </a:rPr>
              <a:t>[e] refresh operation is where dynamic RAM gets its name. Dynamic RAM has to be dynamically refreshed all of the time or it forgets what it is holding. The downside of all of this refreshing is that it takes time and slows down the memory.” [1]</a:t>
            </a:r>
          </a:p>
          <a:p>
            <a:pPr marL="273050" lvl="0" indent="-273050">
              <a:buNone/>
            </a:pPr>
            <a:r>
              <a:rPr lang="en-GB" b="1" dirty="0" smtClean="0">
                <a:latin typeface="Times New Roman" panose="02020603050405020304" pitchFamily="18" charset="0"/>
                <a:cs typeface="Times New Roman" panose="02020603050405020304" pitchFamily="18" charset="0"/>
              </a:rPr>
              <a:t>2- Static </a:t>
            </a:r>
            <a:r>
              <a:rPr lang="en-GB" b="1" dirty="0">
                <a:latin typeface="Times New Roman" panose="02020603050405020304" pitchFamily="18" charset="0"/>
                <a:cs typeface="Times New Roman" panose="02020603050405020304" pitchFamily="18" charset="0"/>
              </a:rPr>
              <a:t>Random Access Memory (SRAM): </a:t>
            </a:r>
            <a:r>
              <a:rPr lang="en-GB" dirty="0">
                <a:latin typeface="Times New Roman" panose="02020603050405020304" pitchFamily="18" charset="0"/>
                <a:cs typeface="Times New Roman" panose="02020603050405020304" pitchFamily="18" charset="0"/>
              </a:rPr>
              <a:t>it “uses a completely different technology. S-RAM retains stored information only as long as the power supply is on. Static RAM’s are costlier and consume more power. They have higher speed than D-RAMs.” [1] </a:t>
            </a:r>
          </a:p>
          <a:p>
            <a:pPr marL="273050" indent="0">
              <a:buNone/>
            </a:pPr>
            <a:r>
              <a:rPr lang="en-GB" dirty="0">
                <a:latin typeface="Times New Roman" panose="02020603050405020304" pitchFamily="18" charset="0"/>
                <a:cs typeface="Times New Roman" panose="02020603050405020304" pitchFamily="18" charset="0"/>
              </a:rPr>
              <a:t>“Static RAM is fast and expensive, and dynamic RAM is less expensive and slower. Static RAM is used to create the CPU’s speed sensitive cache, while dynamic RAM forms the larger system RAM space.” [1]</a:t>
            </a:r>
          </a:p>
        </p:txBody>
      </p:sp>
    </p:spTree>
    <p:extLst>
      <p:ext uri="{BB962C8B-B14F-4D97-AF65-F5344CB8AC3E}">
        <p14:creationId xmlns:p14="http://schemas.microsoft.com/office/powerpoint/2010/main" val="2858407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a:off x="942975" y="934628"/>
            <a:ext cx="10306050" cy="477054"/>
          </a:xfrm>
          <a:prstGeom prst="rect">
            <a:avLst/>
          </a:prstGeom>
          <a:noFill/>
          <a:ln>
            <a:noFill/>
          </a:ln>
          <a:effectLst/>
        </p:spPr>
        <p:txBody>
          <a:bodyPr vert="horz" wrap="square" lIns="91440" tIns="45720" rIns="91440" bIns="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lang="en-GB" altLang="en-US" sz="2800" b="1" dirty="0">
                <a:ln w="3175" cmpd="sng">
                  <a:noFill/>
                </a:ln>
                <a:solidFill>
                  <a:srgbClr val="800000"/>
                </a:solidFill>
                <a:latin typeface="inherit"/>
                <a:ea typeface="Times New Roman" panose="02020603050405020304" pitchFamily="18" charset="0"/>
                <a:cs typeface="Times New Roman" panose="02020603050405020304" pitchFamily="18" charset="0"/>
              </a:rPr>
              <a:t>Table 1: Comparison between the SRAM and DRAM [2]</a:t>
            </a:r>
          </a:p>
        </p:txBody>
      </p:sp>
      <p:graphicFrame>
        <p:nvGraphicFramePr>
          <p:cNvPr id="4" name="Table 3"/>
          <p:cNvGraphicFramePr>
            <a:graphicFrameLocks noGrp="1"/>
          </p:cNvGraphicFramePr>
          <p:nvPr>
            <p:extLst>
              <p:ext uri="{D42A27DB-BD31-4B8C-83A1-F6EECF244321}">
                <p14:modId xmlns:p14="http://schemas.microsoft.com/office/powerpoint/2010/main" val="2743138003"/>
              </p:ext>
            </p:extLst>
          </p:nvPr>
        </p:nvGraphicFramePr>
        <p:xfrm>
          <a:off x="1181100" y="1657346"/>
          <a:ext cx="9829800" cy="4143374"/>
        </p:xfrm>
        <a:graphic>
          <a:graphicData uri="http://schemas.openxmlformats.org/drawingml/2006/table">
            <a:tbl>
              <a:tblPr firstRow="1" firstCol="1" bandRow="1"/>
              <a:tblGrid>
                <a:gridCol w="4981994">
                  <a:extLst>
                    <a:ext uri="{9D8B030D-6E8A-4147-A177-3AD203B41FA5}">
                      <a16:colId xmlns:a16="http://schemas.microsoft.com/office/drawing/2014/main" val="3313177861"/>
                    </a:ext>
                  </a:extLst>
                </a:gridCol>
                <a:gridCol w="4847806">
                  <a:extLst>
                    <a:ext uri="{9D8B030D-6E8A-4147-A177-3AD203B41FA5}">
                      <a16:colId xmlns:a16="http://schemas.microsoft.com/office/drawing/2014/main" val="1027467389"/>
                    </a:ext>
                  </a:extLst>
                </a:gridCol>
              </a:tblGrid>
              <a:tr h="358184">
                <a:tc>
                  <a:txBody>
                    <a:bodyPr/>
                    <a:lstStyle/>
                    <a:p>
                      <a:pPr algn="ctr">
                        <a:lnSpc>
                          <a:spcPct val="115000"/>
                        </a:lnSpc>
                        <a:spcAft>
                          <a:spcPts val="1000"/>
                        </a:spcAft>
                      </a:pPr>
                      <a:r>
                        <a:rPr lang="en-GB" sz="1800" b="1">
                          <a:solidFill>
                            <a:srgbClr val="222222"/>
                          </a:solidFill>
                          <a:effectLst/>
                          <a:latin typeface="Times New Roman" panose="02020603050405020304" pitchFamily="18" charset="0"/>
                          <a:ea typeface="Calibri" panose="020F0502020204030204" pitchFamily="34" charset="0"/>
                          <a:cs typeface="Arial" panose="020B0604020202020204" pitchFamily="34" charset="0"/>
                        </a:rPr>
                        <a:t>“SRAM</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9F9F9"/>
                    </a:solidFill>
                  </a:tcPr>
                </a:tc>
                <a:tc>
                  <a:txBody>
                    <a:bodyPr/>
                    <a:lstStyle/>
                    <a:p>
                      <a:pPr algn="ctr">
                        <a:lnSpc>
                          <a:spcPct val="115000"/>
                        </a:lnSpc>
                        <a:spcAft>
                          <a:spcPts val="1000"/>
                        </a:spcAft>
                      </a:pPr>
                      <a:r>
                        <a:rPr lang="en-GB" sz="1800" b="1">
                          <a:solidFill>
                            <a:srgbClr val="222222"/>
                          </a:solidFill>
                          <a:effectLst/>
                          <a:latin typeface="Times New Roman" panose="02020603050405020304" pitchFamily="18" charset="0"/>
                          <a:ea typeface="Calibri" panose="020F0502020204030204" pitchFamily="34" charset="0"/>
                          <a:cs typeface="Arial" panose="020B0604020202020204" pitchFamily="34" charset="0"/>
                        </a:rPr>
                        <a:t>DRAM</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9F9F9"/>
                    </a:solidFill>
                  </a:tcPr>
                </a:tc>
                <a:extLst>
                  <a:ext uri="{0D108BD9-81ED-4DB2-BD59-A6C34878D82A}">
                    <a16:rowId xmlns:a16="http://schemas.microsoft.com/office/drawing/2014/main" val="1697284683"/>
                  </a:ext>
                </a:extLst>
              </a:tr>
              <a:tr h="690562">
                <a:tc>
                  <a:txBody>
                    <a:bodyPr/>
                    <a:lstStyle/>
                    <a:p>
                      <a:pPr>
                        <a:lnSpc>
                          <a:spcPct val="115000"/>
                        </a:lnSpc>
                        <a:spcAft>
                          <a:spcPts val="1000"/>
                        </a:spcAft>
                      </a:pPr>
                      <a:r>
                        <a:rPr lang="en-GB" sz="1800">
                          <a:solidFill>
                            <a:srgbClr val="222222"/>
                          </a:solidFill>
                          <a:effectLst/>
                          <a:latin typeface="Times New Roman" panose="02020603050405020304" pitchFamily="18" charset="0"/>
                          <a:ea typeface="Calibri" panose="020F0502020204030204" pitchFamily="34" charset="0"/>
                          <a:cs typeface="Arial" panose="020B0604020202020204" pitchFamily="34" charset="0"/>
                        </a:rPr>
                        <a:t>SRAM has lower access time, so it is faster compared to DRAM.</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ap="flat" cmpd="sng" algn="ctr">
                      <a:solidFill>
                        <a:srgbClr val="50964A"/>
                      </a:solidFill>
                      <a:prstDash val="solid"/>
                      <a:round/>
                      <a:headEnd type="none" w="med" len="med"/>
                      <a:tailEnd type="none" w="med" len="med"/>
                    </a:lnL>
                    <a:lnR w="12700" cap="flat" cmpd="sng" algn="ctr">
                      <a:solidFill>
                        <a:srgbClr val="B0984A"/>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90914A"/>
                      </a:solidFill>
                      <a:prstDash val="solid"/>
                      <a:round/>
                      <a:headEnd type="none" w="med" len="med"/>
                      <a:tailEnd type="none" w="med" len="med"/>
                    </a:lnB>
                    <a:solidFill>
                      <a:srgbClr val="FFFFFF"/>
                    </a:solidFill>
                  </a:tcPr>
                </a:tc>
                <a:tc>
                  <a:txBody>
                    <a:bodyPr/>
                    <a:lstStyle/>
                    <a:p>
                      <a:pPr>
                        <a:lnSpc>
                          <a:spcPct val="115000"/>
                        </a:lnSpc>
                        <a:spcAft>
                          <a:spcPts val="1000"/>
                        </a:spcAft>
                      </a:pPr>
                      <a:r>
                        <a:rPr lang="en-GB" sz="1800">
                          <a:solidFill>
                            <a:srgbClr val="222222"/>
                          </a:solidFill>
                          <a:effectLst/>
                          <a:latin typeface="Times New Roman" panose="02020603050405020304" pitchFamily="18" charset="0"/>
                          <a:ea typeface="Calibri" panose="020F0502020204030204" pitchFamily="34" charset="0"/>
                          <a:cs typeface="Arial" panose="020B0604020202020204" pitchFamily="34" charset="0"/>
                        </a:rPr>
                        <a:t>DRAM has higher access time, so it is slower than SRAM.</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ap="flat" cmpd="sng" algn="ctr">
                      <a:solidFill>
                        <a:srgbClr val="B0984A"/>
                      </a:solidFill>
                      <a:prstDash val="solid"/>
                      <a:round/>
                      <a:headEnd type="none" w="med" len="med"/>
                      <a:tailEnd type="none" w="med" len="med"/>
                    </a:lnL>
                    <a:lnR w="12700" cap="flat" cmpd="sng" algn="ctr">
                      <a:solidFill>
                        <a:srgbClr val="10934A"/>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B0914A"/>
                      </a:solidFill>
                      <a:prstDash val="solid"/>
                      <a:round/>
                      <a:headEnd type="none" w="med" len="med"/>
                      <a:tailEnd type="none" w="med" len="med"/>
                    </a:lnB>
                    <a:solidFill>
                      <a:srgbClr val="FFFFFF"/>
                    </a:solidFill>
                  </a:tcPr>
                </a:tc>
                <a:extLst>
                  <a:ext uri="{0D108BD9-81ED-4DB2-BD59-A6C34878D82A}">
                    <a16:rowId xmlns:a16="http://schemas.microsoft.com/office/drawing/2014/main" val="260090021"/>
                  </a:ext>
                </a:extLst>
              </a:tr>
              <a:tr h="358184">
                <a:tc>
                  <a:txBody>
                    <a:bodyPr/>
                    <a:lstStyle/>
                    <a:p>
                      <a:pPr>
                        <a:lnSpc>
                          <a:spcPct val="115000"/>
                        </a:lnSpc>
                        <a:spcAft>
                          <a:spcPts val="1000"/>
                        </a:spcAft>
                      </a:pPr>
                      <a:r>
                        <a:rPr lang="en-GB" sz="1800">
                          <a:solidFill>
                            <a:srgbClr val="222222"/>
                          </a:solidFill>
                          <a:effectLst/>
                          <a:latin typeface="Times New Roman" panose="02020603050405020304" pitchFamily="18" charset="0"/>
                          <a:ea typeface="Calibri" panose="020F0502020204030204" pitchFamily="34" charset="0"/>
                          <a:cs typeface="Arial" panose="020B0604020202020204" pitchFamily="34" charset="0"/>
                        </a:rPr>
                        <a:t>SRAM is costlier than DRAM.</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ap="flat" cmpd="sng" algn="ctr">
                      <a:solidFill>
                        <a:srgbClr val="50A14A"/>
                      </a:solidFill>
                      <a:prstDash val="solid"/>
                      <a:round/>
                      <a:headEnd type="none" w="med" len="med"/>
                      <a:tailEnd type="none" w="med" len="med"/>
                    </a:lnL>
                    <a:lnR w="12700" cap="flat" cmpd="sng" algn="ctr">
                      <a:solidFill>
                        <a:srgbClr val="F0994A"/>
                      </a:solidFill>
                      <a:prstDash val="solid"/>
                      <a:round/>
                      <a:headEnd type="none" w="med" len="med"/>
                      <a:tailEnd type="none" w="med" len="med"/>
                    </a:lnR>
                    <a:lnT w="12700" cap="flat" cmpd="sng" algn="ctr">
                      <a:solidFill>
                        <a:srgbClr val="90914A"/>
                      </a:solidFill>
                      <a:prstDash val="solid"/>
                      <a:round/>
                      <a:headEnd type="none" w="med" len="med"/>
                      <a:tailEnd type="none" w="med" len="med"/>
                    </a:lnT>
                    <a:lnB w="12700" cap="flat" cmpd="sng" algn="ctr">
                      <a:solidFill>
                        <a:srgbClr val="909E4A"/>
                      </a:solidFill>
                      <a:prstDash val="solid"/>
                      <a:round/>
                      <a:headEnd type="none" w="med" len="med"/>
                      <a:tailEnd type="none" w="med" len="med"/>
                    </a:lnB>
                    <a:solidFill>
                      <a:srgbClr val="F9F9F9"/>
                    </a:solidFill>
                  </a:tcPr>
                </a:tc>
                <a:tc>
                  <a:txBody>
                    <a:bodyPr/>
                    <a:lstStyle/>
                    <a:p>
                      <a:pPr>
                        <a:lnSpc>
                          <a:spcPct val="115000"/>
                        </a:lnSpc>
                        <a:spcAft>
                          <a:spcPts val="1000"/>
                        </a:spcAft>
                      </a:pPr>
                      <a:r>
                        <a:rPr lang="en-GB" sz="1800">
                          <a:solidFill>
                            <a:srgbClr val="222222"/>
                          </a:solidFill>
                          <a:effectLst/>
                          <a:latin typeface="Times New Roman" panose="02020603050405020304" pitchFamily="18" charset="0"/>
                          <a:ea typeface="Calibri" panose="020F0502020204030204" pitchFamily="34" charset="0"/>
                          <a:cs typeface="Arial" panose="020B0604020202020204" pitchFamily="34" charset="0"/>
                        </a:rPr>
                        <a:t>DRAM costs less compared to SRAM.</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ap="flat" cmpd="sng" algn="ctr">
                      <a:solidFill>
                        <a:srgbClr val="F0994A"/>
                      </a:solidFill>
                      <a:prstDash val="solid"/>
                      <a:round/>
                      <a:headEnd type="none" w="med" len="med"/>
                      <a:tailEnd type="none" w="med" len="med"/>
                    </a:lnL>
                    <a:lnR w="12700" cap="flat" cmpd="sng" algn="ctr">
                      <a:solidFill>
                        <a:srgbClr val="F09E4A"/>
                      </a:solidFill>
                      <a:prstDash val="solid"/>
                      <a:round/>
                      <a:headEnd type="none" w="med" len="med"/>
                      <a:tailEnd type="none" w="med" len="med"/>
                    </a:lnR>
                    <a:lnT w="12700" cap="flat" cmpd="sng" algn="ctr">
                      <a:solidFill>
                        <a:srgbClr val="B0914A"/>
                      </a:solidFill>
                      <a:prstDash val="solid"/>
                      <a:round/>
                      <a:headEnd type="none" w="med" len="med"/>
                      <a:tailEnd type="none" w="med" len="med"/>
                    </a:lnT>
                    <a:lnB w="12700" cap="flat" cmpd="sng" algn="ctr">
                      <a:solidFill>
                        <a:srgbClr val="D09F4A"/>
                      </a:solidFill>
                      <a:prstDash val="solid"/>
                      <a:round/>
                      <a:headEnd type="none" w="med" len="med"/>
                      <a:tailEnd type="none" w="med" len="med"/>
                    </a:lnB>
                    <a:solidFill>
                      <a:srgbClr val="F9F9F9"/>
                    </a:solidFill>
                  </a:tcPr>
                </a:tc>
                <a:extLst>
                  <a:ext uri="{0D108BD9-81ED-4DB2-BD59-A6C34878D82A}">
                    <a16:rowId xmlns:a16="http://schemas.microsoft.com/office/drawing/2014/main" val="1875113195"/>
                  </a:ext>
                </a:extLst>
              </a:tr>
              <a:tr h="1022941">
                <a:tc>
                  <a:txBody>
                    <a:bodyPr/>
                    <a:lstStyle/>
                    <a:p>
                      <a:pPr>
                        <a:lnSpc>
                          <a:spcPct val="115000"/>
                        </a:lnSpc>
                        <a:spcAft>
                          <a:spcPts val="1000"/>
                        </a:spcAft>
                      </a:pPr>
                      <a:r>
                        <a:rPr lang="en-GB" sz="1800">
                          <a:solidFill>
                            <a:srgbClr val="222222"/>
                          </a:solidFill>
                          <a:effectLst/>
                          <a:latin typeface="Times New Roman" panose="02020603050405020304" pitchFamily="18" charset="0"/>
                          <a:ea typeface="Calibri" panose="020F0502020204030204" pitchFamily="34" charset="0"/>
                          <a:cs typeface="Arial" panose="020B0604020202020204" pitchFamily="34" charset="0"/>
                        </a:rPr>
                        <a:t>SRAM requires a constant power supply, which means this type of memory which consumes more power.</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ap="flat" cmpd="sng" algn="ctr">
                      <a:solidFill>
                        <a:srgbClr val="109D4A"/>
                      </a:solidFill>
                      <a:prstDash val="solid"/>
                      <a:round/>
                      <a:headEnd type="none" w="med" len="med"/>
                      <a:tailEnd type="none" w="med" len="med"/>
                    </a:lnL>
                    <a:lnR w="12700" cap="flat" cmpd="sng" algn="ctr">
                      <a:solidFill>
                        <a:srgbClr val="B09B4A"/>
                      </a:solidFill>
                      <a:prstDash val="solid"/>
                      <a:round/>
                      <a:headEnd type="none" w="med" len="med"/>
                      <a:tailEnd type="none" w="med" len="med"/>
                    </a:lnR>
                    <a:lnT w="12700" cap="flat" cmpd="sng" algn="ctr">
                      <a:solidFill>
                        <a:srgbClr val="909E4A"/>
                      </a:solidFill>
                      <a:prstDash val="solid"/>
                      <a:round/>
                      <a:headEnd type="none" w="med" len="med"/>
                      <a:tailEnd type="none" w="med" len="med"/>
                    </a:lnT>
                    <a:lnB w="12700" cap="flat" cmpd="sng" algn="ctr">
                      <a:solidFill>
                        <a:srgbClr val="109C4A"/>
                      </a:solidFill>
                      <a:prstDash val="solid"/>
                      <a:round/>
                      <a:headEnd type="none" w="med" len="med"/>
                      <a:tailEnd type="none" w="med" len="med"/>
                    </a:lnB>
                    <a:solidFill>
                      <a:srgbClr val="FFFFFF"/>
                    </a:solidFill>
                  </a:tcPr>
                </a:tc>
                <a:tc>
                  <a:txBody>
                    <a:bodyPr/>
                    <a:lstStyle/>
                    <a:p>
                      <a:pPr>
                        <a:lnSpc>
                          <a:spcPct val="115000"/>
                        </a:lnSpc>
                        <a:spcAft>
                          <a:spcPts val="1000"/>
                        </a:spcAft>
                      </a:pPr>
                      <a:r>
                        <a:rPr lang="en-GB" sz="1800" dirty="0">
                          <a:solidFill>
                            <a:srgbClr val="222222"/>
                          </a:solidFill>
                          <a:effectLst/>
                          <a:latin typeface="Times New Roman" panose="02020603050405020304" pitchFamily="18" charset="0"/>
                          <a:ea typeface="Calibri" panose="020F0502020204030204" pitchFamily="34" charset="0"/>
                          <a:cs typeface="Arial" panose="020B0604020202020204" pitchFamily="34" charset="0"/>
                        </a:rPr>
                        <a:t>DRAM offers reduced power consumption because the information is stored in the capacitor.</a:t>
                      </a:r>
                      <a:endParaRPr lang="en-GB" sz="1400" dirty="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ap="flat" cmpd="sng" algn="ctr">
                      <a:solidFill>
                        <a:srgbClr val="B09B4A"/>
                      </a:solidFill>
                      <a:prstDash val="solid"/>
                      <a:round/>
                      <a:headEnd type="none" w="med" len="med"/>
                      <a:tailEnd type="none" w="med" len="med"/>
                    </a:lnL>
                    <a:lnR w="12700" cap="flat" cmpd="sng" algn="ctr">
                      <a:solidFill>
                        <a:srgbClr val="70A34A"/>
                      </a:solidFill>
                      <a:prstDash val="solid"/>
                      <a:round/>
                      <a:headEnd type="none" w="med" len="med"/>
                      <a:tailEnd type="none" w="med" len="med"/>
                    </a:lnR>
                    <a:lnT w="12700" cap="flat" cmpd="sng" algn="ctr">
                      <a:solidFill>
                        <a:srgbClr val="D09F4A"/>
                      </a:solidFill>
                      <a:prstDash val="solid"/>
                      <a:round/>
                      <a:headEnd type="none" w="med" len="med"/>
                      <a:tailEnd type="none" w="med" len="med"/>
                    </a:lnT>
                    <a:lnB w="12700" cap="flat" cmpd="sng" algn="ctr">
                      <a:solidFill>
                        <a:srgbClr val="B0A14A"/>
                      </a:solidFill>
                      <a:prstDash val="solid"/>
                      <a:round/>
                      <a:headEnd type="none" w="med" len="med"/>
                      <a:tailEnd type="none" w="med" len="med"/>
                    </a:lnB>
                    <a:solidFill>
                      <a:srgbClr val="FFFFFF"/>
                    </a:solidFill>
                  </a:tcPr>
                </a:tc>
                <a:extLst>
                  <a:ext uri="{0D108BD9-81ED-4DB2-BD59-A6C34878D82A}">
                    <a16:rowId xmlns:a16="http://schemas.microsoft.com/office/drawing/2014/main" val="3632872763"/>
                  </a:ext>
                </a:extLst>
              </a:tr>
              <a:tr h="1355319">
                <a:tc>
                  <a:txBody>
                    <a:bodyPr/>
                    <a:lstStyle/>
                    <a:p>
                      <a:pPr>
                        <a:lnSpc>
                          <a:spcPct val="115000"/>
                        </a:lnSpc>
                        <a:spcAft>
                          <a:spcPts val="1000"/>
                        </a:spcAft>
                      </a:pPr>
                      <a:r>
                        <a:rPr lang="en-GB" sz="1800">
                          <a:solidFill>
                            <a:srgbClr val="222222"/>
                          </a:solidFill>
                          <a:effectLst/>
                          <a:latin typeface="Times New Roman" panose="02020603050405020304" pitchFamily="18" charset="0"/>
                          <a:ea typeface="Calibri" panose="020F0502020204030204" pitchFamily="34" charset="0"/>
                          <a:cs typeface="Arial" panose="020B0604020202020204" pitchFamily="34" charset="0"/>
                        </a:rPr>
                        <a:t>It is a complex internal circuitry, and it offers less storage capacity is available compared to the same physical size of a DRAM memory chip.</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ap="flat" cmpd="sng" algn="ctr">
                      <a:solidFill>
                        <a:srgbClr val="10AD4A"/>
                      </a:solidFill>
                      <a:prstDash val="solid"/>
                      <a:round/>
                      <a:headEnd type="none" w="med" len="med"/>
                      <a:tailEnd type="none" w="med" len="med"/>
                    </a:lnL>
                    <a:lnR w="12700" cap="flat" cmpd="sng" algn="ctr">
                      <a:solidFill>
                        <a:srgbClr val="70AF4A"/>
                      </a:solidFill>
                      <a:prstDash val="solid"/>
                      <a:round/>
                      <a:headEnd type="none" w="med" len="med"/>
                      <a:tailEnd type="none" w="med" len="med"/>
                    </a:lnR>
                    <a:lnT w="12700" cap="flat" cmpd="sng" algn="ctr">
                      <a:solidFill>
                        <a:srgbClr val="109C4A"/>
                      </a:solidFill>
                      <a:prstDash val="solid"/>
                      <a:round/>
                      <a:headEnd type="none" w="med" len="med"/>
                      <a:tailEnd type="none" w="med" len="med"/>
                    </a:lnT>
                    <a:lnB w="12700" cap="flat" cmpd="sng" algn="ctr">
                      <a:solidFill>
                        <a:srgbClr val="D0A94A"/>
                      </a:solidFill>
                      <a:prstDash val="solid"/>
                      <a:round/>
                      <a:headEnd type="none" w="med" len="med"/>
                      <a:tailEnd type="none" w="med" len="med"/>
                    </a:lnB>
                    <a:solidFill>
                      <a:srgbClr val="F9F9F9"/>
                    </a:solidFill>
                  </a:tcPr>
                </a:tc>
                <a:tc>
                  <a:txBody>
                    <a:bodyPr/>
                    <a:lstStyle/>
                    <a:p>
                      <a:pPr>
                        <a:lnSpc>
                          <a:spcPct val="115000"/>
                        </a:lnSpc>
                        <a:spcAft>
                          <a:spcPts val="1000"/>
                        </a:spcAft>
                      </a:pPr>
                      <a:r>
                        <a:rPr lang="en-GB" sz="1800">
                          <a:solidFill>
                            <a:srgbClr val="222222"/>
                          </a:solidFill>
                          <a:effectLst/>
                          <a:latin typeface="Times New Roman" panose="02020603050405020304" pitchFamily="18" charset="0"/>
                          <a:ea typeface="Calibri" panose="020F0502020204030204" pitchFamily="34" charset="0"/>
                          <a:cs typeface="Arial" panose="020B0604020202020204" pitchFamily="34" charset="0"/>
                        </a:rPr>
                        <a:t>It is the small internal circuitry in the one-bit memory cell of DRAM. The large storage capacity is available.</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ap="flat" cmpd="sng" algn="ctr">
                      <a:solidFill>
                        <a:srgbClr val="70AF4A"/>
                      </a:solidFill>
                      <a:prstDash val="solid"/>
                      <a:round/>
                      <a:headEnd type="none" w="med" len="med"/>
                      <a:tailEnd type="none" w="med" len="med"/>
                    </a:lnL>
                    <a:lnR w="12700" cap="flat" cmpd="sng" algn="ctr">
                      <a:solidFill>
                        <a:srgbClr val="D0AE4A"/>
                      </a:solidFill>
                      <a:prstDash val="solid"/>
                      <a:round/>
                      <a:headEnd type="none" w="med" len="med"/>
                      <a:tailEnd type="none" w="med" len="med"/>
                    </a:lnR>
                    <a:lnT w="12700" cap="flat" cmpd="sng" algn="ctr">
                      <a:solidFill>
                        <a:srgbClr val="B0A14A"/>
                      </a:solidFill>
                      <a:prstDash val="solid"/>
                      <a:round/>
                      <a:headEnd type="none" w="med" len="med"/>
                      <a:tailEnd type="none" w="med" len="med"/>
                    </a:lnT>
                    <a:lnB w="12700" cap="flat" cmpd="sng" algn="ctr">
                      <a:solidFill>
                        <a:srgbClr val="B0AD4A"/>
                      </a:solidFill>
                      <a:prstDash val="solid"/>
                      <a:round/>
                      <a:headEnd type="none" w="med" len="med"/>
                      <a:tailEnd type="none" w="med" len="med"/>
                    </a:lnB>
                    <a:solidFill>
                      <a:srgbClr val="F9F9F9"/>
                    </a:solidFill>
                  </a:tcPr>
                </a:tc>
                <a:extLst>
                  <a:ext uri="{0D108BD9-81ED-4DB2-BD59-A6C34878D82A}">
                    <a16:rowId xmlns:a16="http://schemas.microsoft.com/office/drawing/2014/main" val="1661087520"/>
                  </a:ext>
                </a:extLst>
              </a:tr>
              <a:tr h="358184">
                <a:tc>
                  <a:txBody>
                    <a:bodyPr/>
                    <a:lstStyle/>
                    <a:p>
                      <a:pPr>
                        <a:lnSpc>
                          <a:spcPct val="115000"/>
                        </a:lnSpc>
                        <a:spcAft>
                          <a:spcPts val="1000"/>
                        </a:spcAft>
                      </a:pPr>
                      <a:r>
                        <a:rPr lang="en-GB" sz="1800">
                          <a:solidFill>
                            <a:srgbClr val="222222"/>
                          </a:solidFill>
                          <a:effectLst/>
                          <a:latin typeface="Times New Roman" panose="02020603050405020304" pitchFamily="18" charset="0"/>
                          <a:ea typeface="Calibri" panose="020F0502020204030204" pitchFamily="34" charset="0"/>
                          <a:cs typeface="Arial" panose="020B0604020202020204" pitchFamily="34" charset="0"/>
                        </a:rPr>
                        <a:t>SRAM has a low packaging density.</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ap="flat" cmpd="sng" algn="ctr">
                      <a:solidFill>
                        <a:srgbClr val="B0AC4A"/>
                      </a:solidFill>
                      <a:prstDash val="solid"/>
                      <a:round/>
                      <a:headEnd type="none" w="med" len="med"/>
                      <a:tailEnd type="none" w="med" len="med"/>
                    </a:lnL>
                    <a:lnR w="12700" cap="flat" cmpd="sng" algn="ctr">
                      <a:solidFill>
                        <a:srgbClr val="B0AD4A"/>
                      </a:solidFill>
                      <a:prstDash val="solid"/>
                      <a:round/>
                      <a:headEnd type="none" w="med" len="med"/>
                      <a:tailEnd type="none" w="med" len="med"/>
                    </a:lnR>
                    <a:lnT w="12700" cap="flat" cmpd="sng" algn="ctr">
                      <a:solidFill>
                        <a:srgbClr val="D0A94A"/>
                      </a:solidFill>
                      <a:prstDash val="solid"/>
                      <a:round/>
                      <a:headEnd type="none" w="med" len="med"/>
                      <a:tailEnd type="none" w="med" len="med"/>
                    </a:lnT>
                    <a:lnB w="12700" cap="flat" cmpd="sng" algn="ctr">
                      <a:solidFill>
                        <a:srgbClr val="F0AF4A"/>
                      </a:solidFill>
                      <a:prstDash val="solid"/>
                      <a:round/>
                      <a:headEnd type="none" w="med" len="med"/>
                      <a:tailEnd type="none" w="med" len="med"/>
                    </a:lnB>
                    <a:solidFill>
                      <a:srgbClr val="FFFFFF"/>
                    </a:solidFill>
                  </a:tcPr>
                </a:tc>
                <a:tc>
                  <a:txBody>
                    <a:bodyPr/>
                    <a:lstStyle/>
                    <a:p>
                      <a:pPr>
                        <a:lnSpc>
                          <a:spcPct val="115000"/>
                        </a:lnSpc>
                        <a:spcAft>
                          <a:spcPts val="1000"/>
                        </a:spcAft>
                      </a:pPr>
                      <a:r>
                        <a:rPr lang="en-GB" sz="1800" dirty="0">
                          <a:solidFill>
                            <a:srgbClr val="222222"/>
                          </a:solidFill>
                          <a:effectLst/>
                          <a:latin typeface="Times New Roman" panose="02020603050405020304" pitchFamily="18" charset="0"/>
                          <a:ea typeface="Calibri" panose="020F0502020204030204" pitchFamily="34" charset="0"/>
                          <a:cs typeface="Arial" panose="020B0604020202020204" pitchFamily="34" charset="0"/>
                        </a:rPr>
                        <a:t>DRAM has a high packaging density.”</a:t>
                      </a:r>
                      <a:endParaRPr lang="en-GB" sz="1400" dirty="0">
                        <a:effectLst/>
                        <a:latin typeface="Calibri" panose="020F0502020204030204" pitchFamily="34" charset="0"/>
                        <a:ea typeface="Calibri" panose="020F0502020204030204" pitchFamily="34" charset="0"/>
                        <a:cs typeface="Arial" panose="020B0604020202020204" pitchFamily="34" charset="0"/>
                      </a:endParaRPr>
                    </a:p>
                  </a:txBody>
                  <a:tcPr marL="9525" marR="9525" marT="9525" marB="9525" anchor="ctr">
                    <a:lnL w="12700" cap="flat" cmpd="sng" algn="ctr">
                      <a:solidFill>
                        <a:srgbClr val="B0AD4A"/>
                      </a:solidFill>
                      <a:prstDash val="solid"/>
                      <a:round/>
                      <a:headEnd type="none" w="med" len="med"/>
                      <a:tailEnd type="none" w="med" len="med"/>
                    </a:lnL>
                    <a:lnR w="12700" cap="flat" cmpd="sng" algn="ctr">
                      <a:solidFill>
                        <a:srgbClr val="A083D2"/>
                      </a:solidFill>
                      <a:prstDash val="solid"/>
                      <a:round/>
                      <a:headEnd type="none" w="med" len="med"/>
                      <a:tailEnd type="none" w="med" len="med"/>
                    </a:lnR>
                    <a:lnT w="12700" cap="flat" cmpd="sng" algn="ctr">
                      <a:solidFill>
                        <a:srgbClr val="B0AD4A"/>
                      </a:solidFill>
                      <a:prstDash val="solid"/>
                      <a:round/>
                      <a:headEnd type="none" w="med" len="med"/>
                      <a:tailEnd type="none" w="med" len="med"/>
                    </a:lnT>
                    <a:lnB w="12700" cap="flat" cmpd="sng" algn="ctr">
                      <a:solidFill>
                        <a:srgbClr val="A085D2"/>
                      </a:solidFill>
                      <a:prstDash val="solid"/>
                      <a:round/>
                      <a:headEnd type="none" w="med" len="med"/>
                      <a:tailEnd type="none" w="med" len="med"/>
                    </a:lnB>
                    <a:solidFill>
                      <a:srgbClr val="FFFFFF"/>
                    </a:solidFill>
                  </a:tcPr>
                </a:tc>
                <a:extLst>
                  <a:ext uri="{0D108BD9-81ED-4DB2-BD59-A6C34878D82A}">
                    <a16:rowId xmlns:a16="http://schemas.microsoft.com/office/drawing/2014/main" val="645700161"/>
                  </a:ext>
                </a:extLst>
              </a:tr>
            </a:tbl>
          </a:graphicData>
        </a:graphic>
      </p:graphicFrame>
    </p:spTree>
    <p:extLst>
      <p:ext uri="{BB962C8B-B14F-4D97-AF65-F5344CB8AC3E}">
        <p14:creationId xmlns:p14="http://schemas.microsoft.com/office/powerpoint/2010/main" val="10069296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a:r>
              <a:rPr lang="en-GB" b="1" dirty="0">
                <a:solidFill>
                  <a:srgbClr val="800000"/>
                </a:solidFill>
                <a:latin typeface="inherit"/>
                <a:ea typeface="Times New Roman" panose="02020603050405020304" pitchFamily="18" charset="0"/>
                <a:cs typeface="Times New Roman" panose="02020603050405020304" pitchFamily="18" charset="0"/>
              </a:rPr>
              <a:t>Other RAM Types:</a:t>
            </a:r>
          </a:p>
        </p:txBody>
      </p:sp>
      <p:sp>
        <p:nvSpPr>
          <p:cNvPr id="3" name="Rectangle 2"/>
          <p:cNvSpPr/>
          <p:nvPr/>
        </p:nvSpPr>
        <p:spPr>
          <a:xfrm>
            <a:off x="1471613" y="2588904"/>
            <a:ext cx="9144000" cy="3437929"/>
          </a:xfrm>
          <a:prstGeom prst="rect">
            <a:avLst/>
          </a:prstGeom>
        </p:spPr>
        <p:txBody>
          <a:bodyPr wrap="square">
            <a:spAutoFit/>
          </a:bodyPr>
          <a:lstStyle/>
          <a:p>
            <a:pPr marL="180340" indent="-180340" algn="just">
              <a:lnSpc>
                <a:spcPct val="115000"/>
              </a:lnSpc>
              <a:spcBef>
                <a:spcPts val="600"/>
              </a:spcBef>
              <a:spcAft>
                <a:spcPts val="600"/>
              </a:spcAft>
            </a:pPr>
            <a:r>
              <a:rPr lang="en-GB" sz="2600" b="1" dirty="0">
                <a:latin typeface="Times New Roman" panose="02020603050405020304" pitchFamily="18" charset="0"/>
                <a:ea typeface="Calibri" panose="020F0502020204030204" pitchFamily="34" charset="0"/>
                <a:cs typeface="Arial" panose="020B0604020202020204" pitchFamily="34" charset="0"/>
              </a:rPr>
              <a:t>1- Synchronous Dynamic Random Access Memory (SDRAM): </a:t>
            </a:r>
            <a:r>
              <a:rPr lang="en-GB" sz="2600" dirty="0">
                <a:latin typeface="Times New Roman" panose="02020603050405020304" pitchFamily="18" charset="0"/>
                <a:ea typeface="Times New Roman" panose="02020603050405020304" pitchFamily="18" charset="0"/>
                <a:cs typeface="Arial" panose="020B0604020202020204" pitchFamily="34" charset="0"/>
              </a:rPr>
              <a:t>“These RAM chips use the same clock rate as </a:t>
            </a:r>
            <a:r>
              <a:rPr lang="en-GB" sz="2600" dirty="0" err="1">
                <a:latin typeface="Times New Roman" panose="02020603050405020304" pitchFamily="18" charset="0"/>
                <a:ea typeface="Times New Roman" panose="02020603050405020304" pitchFamily="18" charset="0"/>
                <a:cs typeface="Arial" panose="020B0604020202020204" pitchFamily="34" charset="0"/>
              </a:rPr>
              <a:t>CPUuses</a:t>
            </a:r>
            <a:r>
              <a:rPr lang="en-GB" sz="2600" dirty="0">
                <a:latin typeface="Times New Roman" panose="02020603050405020304" pitchFamily="18" charset="0"/>
                <a:ea typeface="Times New Roman" panose="02020603050405020304" pitchFamily="18" charset="0"/>
                <a:cs typeface="Arial" panose="020B0604020202020204" pitchFamily="34" charset="0"/>
              </a:rPr>
              <a:t>. They transfer data when the CPU expects them to be ready.” [1]</a:t>
            </a:r>
            <a:endParaRPr lang="en-GB" sz="2600" dirty="0">
              <a:latin typeface="Calibri" panose="020F0502020204030204" pitchFamily="34" charset="0"/>
              <a:ea typeface="Calibri" panose="020F0502020204030204" pitchFamily="34" charset="0"/>
              <a:cs typeface="Arial" panose="020B0604020202020204" pitchFamily="34" charset="0"/>
            </a:endParaRPr>
          </a:p>
          <a:p>
            <a:pPr marL="180340" indent="-180340" algn="just">
              <a:lnSpc>
                <a:spcPct val="115000"/>
              </a:lnSpc>
              <a:spcBef>
                <a:spcPts val="600"/>
              </a:spcBef>
              <a:spcAft>
                <a:spcPts val="600"/>
              </a:spcAft>
            </a:pPr>
            <a:r>
              <a:rPr lang="en-GB" sz="2600" b="1" dirty="0">
                <a:latin typeface="Times New Roman" panose="02020603050405020304" pitchFamily="18" charset="0"/>
                <a:ea typeface="Times New Roman" panose="02020603050405020304" pitchFamily="18" charset="0"/>
                <a:cs typeface="Arial" panose="020B0604020202020204" pitchFamily="34" charset="0"/>
              </a:rPr>
              <a:t>2- Double Data Rate-</a:t>
            </a:r>
            <a:r>
              <a:rPr lang="en-GB" sz="2600" b="1" dirty="0">
                <a:latin typeface="Times New Roman" panose="02020603050405020304" pitchFamily="18" charset="0"/>
                <a:ea typeface="Calibri" panose="020F0502020204030204" pitchFamily="34" charset="0"/>
                <a:cs typeface="Arial" panose="020B0604020202020204" pitchFamily="34" charset="0"/>
              </a:rPr>
              <a:t>Synchronous Dynamic Random Access Memory (DDR-SDRAM): </a:t>
            </a:r>
            <a:r>
              <a:rPr lang="en-GB" sz="2600" dirty="0">
                <a:latin typeface="Times New Roman" panose="02020603050405020304" pitchFamily="18" charset="0"/>
                <a:ea typeface="Times New Roman" panose="02020603050405020304" pitchFamily="18" charset="0"/>
                <a:cs typeface="Arial" panose="020B0604020202020204" pitchFamily="34" charset="0"/>
              </a:rPr>
              <a:t>“This RAM transfers data on both edges of the clock. Therefore the transfer rate of the data becomes doubles.” [1]</a:t>
            </a:r>
            <a:endParaRPr lang="en-GB" sz="2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6253473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2904807" y="1038537"/>
            <a:ext cx="6382386" cy="4009391"/>
            <a:chOff x="0" y="0"/>
            <a:chExt cx="6382611" cy="4010022"/>
          </a:xfrm>
        </p:grpSpPr>
        <p:sp>
          <p:nvSpPr>
            <p:cNvPr id="6" name="Text Box 61"/>
            <p:cNvSpPr txBox="1"/>
            <p:nvPr/>
          </p:nvSpPr>
          <p:spPr>
            <a:xfrm>
              <a:off x="2217271" y="0"/>
              <a:ext cx="1105647" cy="496047"/>
            </a:xfrm>
            <a:prstGeom prst="rect">
              <a:avLst/>
            </a:prstGeom>
            <a:solidFill>
              <a:schemeClr val="lt1"/>
            </a:solidFill>
            <a:ln w="12700">
              <a:solidFill>
                <a:schemeClr val="tx1"/>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Bef>
                  <a:spcPts val="600"/>
                </a:spcBef>
                <a:spcAft>
                  <a:spcPts val="600"/>
                </a:spcAft>
              </a:pPr>
              <a:r>
                <a:rPr lang="en-GB" sz="1400" b="1">
                  <a:effectLst/>
                  <a:latin typeface="Times New Roman" panose="02020603050405020304" pitchFamily="18" charset="0"/>
                  <a:ea typeface="Calibri" panose="020F0502020204030204" pitchFamily="34" charset="0"/>
                  <a:cs typeface="Arial" panose="020B0604020202020204" pitchFamily="34" charset="0"/>
                </a:rPr>
                <a:t>RAM</a:t>
              </a:r>
              <a:endParaRPr lang="en-GB" sz="1100">
                <a:effectLst/>
                <a:latin typeface="Calibri" panose="020F0502020204030204" pitchFamily="34" charset="0"/>
                <a:ea typeface="Calibri" panose="020F0502020204030204" pitchFamily="34" charset="0"/>
                <a:cs typeface="Arial" panose="020B0604020202020204" pitchFamily="34" charset="0"/>
              </a:endParaRPr>
            </a:p>
          </p:txBody>
        </p:sp>
        <p:grpSp>
          <p:nvGrpSpPr>
            <p:cNvPr id="7" name="Group 6"/>
            <p:cNvGrpSpPr/>
            <p:nvPr/>
          </p:nvGrpSpPr>
          <p:grpSpPr>
            <a:xfrm>
              <a:off x="681318" y="496047"/>
              <a:ext cx="4171577" cy="1171388"/>
              <a:chOff x="0" y="0"/>
              <a:chExt cx="4171577" cy="1171388"/>
            </a:xfrm>
          </p:grpSpPr>
          <p:grpSp>
            <p:nvGrpSpPr>
              <p:cNvPr id="26" name="Group 25"/>
              <p:cNvGrpSpPr/>
              <p:nvPr/>
            </p:nvGrpSpPr>
            <p:grpSpPr>
              <a:xfrm>
                <a:off x="543859" y="0"/>
                <a:ext cx="3077882" cy="669476"/>
                <a:chOff x="0" y="0"/>
                <a:chExt cx="3077882" cy="669476"/>
              </a:xfrm>
            </p:grpSpPr>
            <p:cxnSp>
              <p:nvCxnSpPr>
                <p:cNvPr id="29" name="Straight Arrow Connector 28"/>
                <p:cNvCxnSpPr/>
                <p:nvPr/>
              </p:nvCxnSpPr>
              <p:spPr>
                <a:xfrm>
                  <a:off x="1541929" y="0"/>
                  <a:ext cx="0" cy="33479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0" y="340659"/>
                  <a:ext cx="307788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5976" y="334682"/>
                  <a:ext cx="0" cy="33479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3071906" y="334682"/>
                  <a:ext cx="0" cy="33479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7" name="Text Box 74"/>
              <p:cNvSpPr txBox="1"/>
              <p:nvPr/>
            </p:nvSpPr>
            <p:spPr>
              <a:xfrm>
                <a:off x="0" y="669365"/>
                <a:ext cx="1105647" cy="496047"/>
              </a:xfrm>
              <a:prstGeom prst="rect">
                <a:avLst/>
              </a:prstGeom>
              <a:solidFill>
                <a:schemeClr val="lt1"/>
              </a:solidFill>
              <a:ln w="12700">
                <a:solidFill>
                  <a:schemeClr val="tx1"/>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Bef>
                    <a:spcPts val="600"/>
                  </a:spcBef>
                  <a:spcAft>
                    <a:spcPts val="600"/>
                  </a:spcAft>
                </a:pPr>
                <a:r>
                  <a:rPr lang="en-GB" sz="1400" b="1">
                    <a:effectLst/>
                    <a:latin typeface="Times New Roman" panose="02020603050405020304" pitchFamily="18" charset="0"/>
                    <a:ea typeface="Calibri" panose="020F0502020204030204" pitchFamily="34" charset="0"/>
                    <a:cs typeface="Arial" panose="020B0604020202020204" pitchFamily="34" charset="0"/>
                  </a:rPr>
                  <a:t>SRAM</a:t>
                </a:r>
                <a:endParaRPr lang="en-GB" sz="1100">
                  <a:effectLst/>
                  <a:latin typeface="Calibri" panose="020F0502020204030204" pitchFamily="34" charset="0"/>
                  <a:ea typeface="Calibri" panose="020F0502020204030204" pitchFamily="34" charset="0"/>
                  <a:cs typeface="Arial" panose="020B0604020202020204" pitchFamily="34" charset="0"/>
                </a:endParaRPr>
              </a:p>
            </p:txBody>
          </p:sp>
          <p:sp>
            <p:nvSpPr>
              <p:cNvPr id="28" name="Text Box 75"/>
              <p:cNvSpPr txBox="1"/>
              <p:nvPr/>
            </p:nvSpPr>
            <p:spPr>
              <a:xfrm>
                <a:off x="3065930" y="675341"/>
                <a:ext cx="1105647" cy="496047"/>
              </a:xfrm>
              <a:prstGeom prst="rect">
                <a:avLst/>
              </a:prstGeom>
              <a:solidFill>
                <a:schemeClr val="lt1"/>
              </a:solidFill>
              <a:ln w="12700">
                <a:solidFill>
                  <a:schemeClr val="tx1"/>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Bef>
                    <a:spcPts val="600"/>
                  </a:spcBef>
                  <a:spcAft>
                    <a:spcPts val="600"/>
                  </a:spcAft>
                </a:pPr>
                <a:r>
                  <a:rPr lang="en-GB" sz="1400" b="1">
                    <a:effectLst/>
                    <a:latin typeface="Times New Roman" panose="02020603050405020304" pitchFamily="18" charset="0"/>
                    <a:ea typeface="Calibri" panose="020F0502020204030204" pitchFamily="34" charset="0"/>
                    <a:cs typeface="Arial" panose="020B0604020202020204" pitchFamily="34" charset="0"/>
                  </a:rPr>
                  <a:t>DRAM</a:t>
                </a:r>
                <a:endParaRPr lang="en-GB" sz="1100">
                  <a:effectLst/>
                  <a:latin typeface="Calibri" panose="020F0502020204030204" pitchFamily="34" charset="0"/>
                  <a:ea typeface="Calibri" panose="020F0502020204030204" pitchFamily="34" charset="0"/>
                  <a:cs typeface="Arial" panose="020B0604020202020204" pitchFamily="34" charset="0"/>
                </a:endParaRPr>
              </a:p>
            </p:txBody>
          </p:sp>
        </p:grpSp>
        <p:grpSp>
          <p:nvGrpSpPr>
            <p:cNvPr id="8" name="Group 7"/>
            <p:cNvGrpSpPr/>
            <p:nvPr/>
          </p:nvGrpSpPr>
          <p:grpSpPr>
            <a:xfrm>
              <a:off x="2211295" y="1673412"/>
              <a:ext cx="4171316" cy="1170940"/>
              <a:chOff x="0" y="0"/>
              <a:chExt cx="4171577" cy="1171388"/>
            </a:xfrm>
          </p:grpSpPr>
          <p:grpSp>
            <p:nvGrpSpPr>
              <p:cNvPr id="19" name="Group 18"/>
              <p:cNvGrpSpPr/>
              <p:nvPr/>
            </p:nvGrpSpPr>
            <p:grpSpPr>
              <a:xfrm>
                <a:off x="543859" y="0"/>
                <a:ext cx="3077882" cy="669476"/>
                <a:chOff x="0" y="0"/>
                <a:chExt cx="3077882" cy="669476"/>
              </a:xfrm>
            </p:grpSpPr>
            <p:cxnSp>
              <p:nvCxnSpPr>
                <p:cNvPr id="22" name="Straight Arrow Connector 21"/>
                <p:cNvCxnSpPr/>
                <p:nvPr/>
              </p:nvCxnSpPr>
              <p:spPr>
                <a:xfrm>
                  <a:off x="1541929" y="0"/>
                  <a:ext cx="0" cy="33479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0" y="340659"/>
                  <a:ext cx="307788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5976" y="334682"/>
                  <a:ext cx="0" cy="33479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3071906" y="334682"/>
                  <a:ext cx="0" cy="33479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0" name="Text Box 83"/>
              <p:cNvSpPr txBox="1"/>
              <p:nvPr/>
            </p:nvSpPr>
            <p:spPr>
              <a:xfrm>
                <a:off x="0" y="669365"/>
                <a:ext cx="1105647" cy="496047"/>
              </a:xfrm>
              <a:prstGeom prst="rect">
                <a:avLst/>
              </a:prstGeom>
              <a:solidFill>
                <a:schemeClr val="lt1"/>
              </a:solidFill>
              <a:ln w="12700">
                <a:solidFill>
                  <a:schemeClr val="tx1"/>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0"/>
                  </a:spcAft>
                </a:pPr>
                <a:r>
                  <a:rPr lang="en-GB" sz="1400" b="1">
                    <a:effectLst/>
                    <a:latin typeface="Times New Roman" panose="02020603050405020304" pitchFamily="18" charset="0"/>
                    <a:ea typeface="Calibri" panose="020F0502020204030204" pitchFamily="34" charset="0"/>
                    <a:cs typeface="Arial" panose="020B0604020202020204" pitchFamily="34" charset="0"/>
                  </a:rPr>
                  <a:t>DDR-SDRAM</a:t>
                </a:r>
                <a:endParaRPr lang="en-GB" sz="1100">
                  <a:effectLst/>
                  <a:latin typeface="Calibri" panose="020F0502020204030204" pitchFamily="34" charset="0"/>
                  <a:ea typeface="Calibri" panose="020F0502020204030204" pitchFamily="34" charset="0"/>
                  <a:cs typeface="Arial" panose="020B0604020202020204" pitchFamily="34" charset="0"/>
                </a:endParaRPr>
              </a:p>
            </p:txBody>
          </p:sp>
          <p:sp>
            <p:nvSpPr>
              <p:cNvPr id="21" name="Text Box 84"/>
              <p:cNvSpPr txBox="1"/>
              <p:nvPr/>
            </p:nvSpPr>
            <p:spPr>
              <a:xfrm>
                <a:off x="3065930" y="675341"/>
                <a:ext cx="1105647" cy="496047"/>
              </a:xfrm>
              <a:prstGeom prst="rect">
                <a:avLst/>
              </a:prstGeom>
              <a:solidFill>
                <a:schemeClr val="lt1"/>
              </a:solidFill>
              <a:ln w="12700">
                <a:solidFill>
                  <a:schemeClr val="tx1"/>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Bef>
                    <a:spcPts val="600"/>
                  </a:spcBef>
                  <a:spcAft>
                    <a:spcPts val="600"/>
                  </a:spcAft>
                </a:pPr>
                <a:r>
                  <a:rPr lang="en-GB" sz="1400" b="1">
                    <a:effectLst/>
                    <a:latin typeface="Times New Roman" panose="02020603050405020304" pitchFamily="18" charset="0"/>
                    <a:ea typeface="Calibri" panose="020F0502020204030204" pitchFamily="34" charset="0"/>
                    <a:cs typeface="Arial" panose="020B0604020202020204" pitchFamily="34" charset="0"/>
                  </a:rPr>
                  <a:t>SDRAM</a:t>
                </a:r>
                <a:endParaRPr lang="en-GB" sz="1100">
                  <a:effectLst/>
                  <a:latin typeface="Calibri" panose="020F0502020204030204" pitchFamily="34" charset="0"/>
                  <a:ea typeface="Calibri" panose="020F0502020204030204" pitchFamily="34" charset="0"/>
                  <a:cs typeface="Arial" panose="020B0604020202020204" pitchFamily="34" charset="0"/>
                </a:endParaRPr>
              </a:p>
            </p:txBody>
          </p:sp>
        </p:grpSp>
        <p:cxnSp>
          <p:nvCxnSpPr>
            <p:cNvPr id="9" name="Straight Arrow Connector 8"/>
            <p:cNvCxnSpPr/>
            <p:nvPr/>
          </p:nvCxnSpPr>
          <p:spPr>
            <a:xfrm>
              <a:off x="2779059" y="2844800"/>
              <a:ext cx="0" cy="33466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549836" y="3185459"/>
              <a:ext cx="4453529"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555812" y="3179482"/>
              <a:ext cx="0" cy="33464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5008283" y="3179482"/>
              <a:ext cx="0" cy="33466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3520142" y="3185459"/>
              <a:ext cx="0" cy="33466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2037977" y="3179482"/>
              <a:ext cx="0" cy="33466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Text Box 91"/>
            <p:cNvSpPr txBox="1"/>
            <p:nvPr/>
          </p:nvSpPr>
          <p:spPr>
            <a:xfrm>
              <a:off x="0" y="3514165"/>
              <a:ext cx="1104900" cy="495300"/>
            </a:xfrm>
            <a:prstGeom prst="rect">
              <a:avLst/>
            </a:prstGeom>
            <a:solidFill>
              <a:schemeClr val="lt1"/>
            </a:solidFill>
            <a:ln w="12700">
              <a:solidFill>
                <a:schemeClr val="tx1"/>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Bef>
                  <a:spcPts val="600"/>
                </a:spcBef>
                <a:spcAft>
                  <a:spcPts val="600"/>
                </a:spcAft>
              </a:pPr>
              <a:r>
                <a:rPr lang="en-GB" sz="1400" b="1">
                  <a:effectLst/>
                  <a:latin typeface="Times New Roman" panose="02020603050405020304" pitchFamily="18" charset="0"/>
                  <a:ea typeface="Calibri" panose="020F0502020204030204" pitchFamily="34" charset="0"/>
                  <a:cs typeface="Arial" panose="020B0604020202020204" pitchFamily="34" charset="0"/>
                </a:rPr>
                <a:t>DDR1</a:t>
              </a:r>
              <a:endParaRPr lang="en-GB" sz="1100">
                <a:effectLst/>
                <a:latin typeface="Calibri" panose="020F0502020204030204" pitchFamily="34" charset="0"/>
                <a:ea typeface="Calibri" panose="020F0502020204030204" pitchFamily="34" charset="0"/>
                <a:cs typeface="Arial" panose="020B0604020202020204" pitchFamily="34" charset="0"/>
              </a:endParaRPr>
            </a:p>
          </p:txBody>
        </p:sp>
        <p:sp>
          <p:nvSpPr>
            <p:cNvPr id="16" name="Text Box 92"/>
            <p:cNvSpPr txBox="1"/>
            <p:nvPr/>
          </p:nvSpPr>
          <p:spPr>
            <a:xfrm>
              <a:off x="4458448" y="3514165"/>
              <a:ext cx="1105199" cy="495857"/>
            </a:xfrm>
            <a:prstGeom prst="rect">
              <a:avLst/>
            </a:prstGeom>
            <a:solidFill>
              <a:schemeClr val="lt1"/>
            </a:solidFill>
            <a:ln w="12700">
              <a:solidFill>
                <a:schemeClr val="tx1"/>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Bef>
                  <a:spcPts val="600"/>
                </a:spcBef>
                <a:spcAft>
                  <a:spcPts val="600"/>
                </a:spcAft>
              </a:pPr>
              <a:r>
                <a:rPr lang="en-GB" sz="1400" b="1">
                  <a:effectLst/>
                  <a:latin typeface="Times New Roman" panose="02020603050405020304" pitchFamily="18" charset="0"/>
                  <a:ea typeface="Calibri" panose="020F0502020204030204" pitchFamily="34" charset="0"/>
                  <a:cs typeface="Arial" panose="020B0604020202020204" pitchFamily="34" charset="0"/>
                </a:rPr>
                <a:t>DDR4</a:t>
              </a:r>
              <a:endParaRPr lang="en-GB" sz="1100">
                <a:effectLst/>
                <a:latin typeface="Calibri" panose="020F0502020204030204" pitchFamily="34" charset="0"/>
                <a:ea typeface="Calibri" panose="020F0502020204030204" pitchFamily="34" charset="0"/>
                <a:cs typeface="Arial" panose="020B0604020202020204" pitchFamily="34" charset="0"/>
              </a:endParaRPr>
            </a:p>
          </p:txBody>
        </p:sp>
        <p:sp>
          <p:nvSpPr>
            <p:cNvPr id="17" name="Text Box 95"/>
            <p:cNvSpPr txBox="1"/>
            <p:nvPr/>
          </p:nvSpPr>
          <p:spPr>
            <a:xfrm>
              <a:off x="1482165" y="3514165"/>
              <a:ext cx="1104900" cy="495300"/>
            </a:xfrm>
            <a:prstGeom prst="rect">
              <a:avLst/>
            </a:prstGeom>
            <a:solidFill>
              <a:schemeClr val="lt1"/>
            </a:solidFill>
            <a:ln w="12700">
              <a:solidFill>
                <a:schemeClr val="tx1"/>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Bef>
                  <a:spcPts val="600"/>
                </a:spcBef>
                <a:spcAft>
                  <a:spcPts val="600"/>
                </a:spcAft>
              </a:pPr>
              <a:r>
                <a:rPr lang="en-GB" sz="1400" b="1">
                  <a:effectLst/>
                  <a:latin typeface="Times New Roman" panose="02020603050405020304" pitchFamily="18" charset="0"/>
                  <a:ea typeface="Calibri" panose="020F0502020204030204" pitchFamily="34" charset="0"/>
                  <a:cs typeface="Arial" panose="020B0604020202020204" pitchFamily="34" charset="0"/>
                </a:rPr>
                <a:t>DDR2</a:t>
              </a:r>
              <a:endParaRPr lang="en-GB" sz="1100">
                <a:effectLst/>
                <a:latin typeface="Calibri" panose="020F0502020204030204" pitchFamily="34" charset="0"/>
                <a:ea typeface="Calibri" panose="020F0502020204030204" pitchFamily="34" charset="0"/>
                <a:cs typeface="Arial" panose="020B0604020202020204" pitchFamily="34" charset="0"/>
              </a:endParaRPr>
            </a:p>
          </p:txBody>
        </p:sp>
        <p:sp>
          <p:nvSpPr>
            <p:cNvPr id="18" name="Text Box 96"/>
            <p:cNvSpPr txBox="1"/>
            <p:nvPr/>
          </p:nvSpPr>
          <p:spPr>
            <a:xfrm>
              <a:off x="2964330" y="3514165"/>
              <a:ext cx="1104900" cy="495300"/>
            </a:xfrm>
            <a:prstGeom prst="rect">
              <a:avLst/>
            </a:prstGeom>
            <a:solidFill>
              <a:schemeClr val="lt1"/>
            </a:solidFill>
            <a:ln w="12700">
              <a:solidFill>
                <a:schemeClr val="tx1"/>
              </a:solidFill>
            </a:ln>
          </p:spPr>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Bef>
                  <a:spcPts val="600"/>
                </a:spcBef>
                <a:spcAft>
                  <a:spcPts val="600"/>
                </a:spcAft>
              </a:pPr>
              <a:r>
                <a:rPr lang="en-GB" sz="1400" b="1">
                  <a:effectLst/>
                  <a:latin typeface="Times New Roman" panose="02020603050405020304" pitchFamily="18" charset="0"/>
                  <a:ea typeface="Calibri" panose="020F0502020204030204" pitchFamily="34" charset="0"/>
                  <a:cs typeface="Arial" panose="020B0604020202020204" pitchFamily="34" charset="0"/>
                </a:rPr>
                <a:t>DDR3</a:t>
              </a:r>
              <a:endParaRPr lang="en-GB" sz="1100">
                <a:effectLst/>
                <a:latin typeface="Calibri" panose="020F0502020204030204" pitchFamily="34" charset="0"/>
                <a:ea typeface="Calibri" panose="020F0502020204030204" pitchFamily="34" charset="0"/>
                <a:cs typeface="Arial" panose="020B0604020202020204" pitchFamily="34" charset="0"/>
              </a:endParaRPr>
            </a:p>
          </p:txBody>
        </p:sp>
      </p:grpSp>
      <p:sp>
        <p:nvSpPr>
          <p:cNvPr id="33" name="Rectangle 1"/>
          <p:cNvSpPr>
            <a:spLocks noChangeArrowheads="1"/>
          </p:cNvSpPr>
          <p:nvPr/>
        </p:nvSpPr>
        <p:spPr bwMode="auto">
          <a:xfrm>
            <a:off x="942975" y="5340040"/>
            <a:ext cx="10306050" cy="477054"/>
          </a:xfrm>
          <a:prstGeom prst="rect">
            <a:avLst/>
          </a:prstGeom>
          <a:noFill/>
          <a:ln>
            <a:noFill/>
          </a:ln>
          <a:effectLst/>
        </p:spPr>
        <p:txBody>
          <a:bodyPr vert="horz" wrap="square" lIns="91440" tIns="45720" rIns="91440" bIns="0" numCol="1" anchor="ctr" anchorCtr="0" compatLnSpc="1">
            <a:prstTxWarp prst="textNoShape">
              <a:avLst/>
            </a:prstTxWarp>
            <a:spAutoFit/>
          </a:bodyPr>
          <a:lstStyle/>
          <a:p>
            <a:pPr lvl="0" algn="ctr" defTabSz="914400" eaLnBrk="0" fontAlgn="base" hangingPunct="0">
              <a:spcBef>
                <a:spcPct val="0"/>
              </a:spcBef>
              <a:spcAft>
                <a:spcPct val="0"/>
              </a:spcAft>
            </a:pPr>
            <a:r>
              <a:rPr lang="en-GB" altLang="en-US" sz="2800" b="1" dirty="0">
                <a:ln w="3175" cmpd="sng">
                  <a:noFill/>
                </a:ln>
                <a:solidFill>
                  <a:srgbClr val="800000"/>
                </a:solidFill>
                <a:latin typeface="inherit"/>
                <a:ea typeface="Times New Roman" panose="02020603050405020304" pitchFamily="18" charset="0"/>
                <a:cs typeface="Times New Roman" panose="02020603050405020304" pitchFamily="18" charset="0"/>
              </a:rPr>
              <a:t>Figure 1: Relationships between various RAM types</a:t>
            </a:r>
          </a:p>
        </p:txBody>
      </p:sp>
    </p:spTree>
    <p:extLst>
      <p:ext uri="{BB962C8B-B14F-4D97-AF65-F5344CB8AC3E}">
        <p14:creationId xmlns:p14="http://schemas.microsoft.com/office/powerpoint/2010/main" val="33156288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1"/>
          <p:cNvSpPr>
            <a:spLocks noChangeArrowheads="1"/>
          </p:cNvSpPr>
          <p:nvPr/>
        </p:nvSpPr>
        <p:spPr bwMode="auto">
          <a:xfrm>
            <a:off x="777922" y="5612996"/>
            <a:ext cx="10636156" cy="477054"/>
          </a:xfrm>
          <a:prstGeom prst="rect">
            <a:avLst/>
          </a:prstGeom>
          <a:noFill/>
          <a:ln>
            <a:noFill/>
          </a:ln>
          <a:effectLst/>
        </p:spPr>
        <p:txBody>
          <a:bodyPr vert="horz" wrap="square" lIns="91440" tIns="45720" rIns="91440" bIns="0" numCol="1" anchor="ctr" anchorCtr="0" compatLnSpc="1">
            <a:prstTxWarp prst="textNoShape">
              <a:avLst/>
            </a:prstTxWarp>
            <a:spAutoFit/>
          </a:bodyPr>
          <a:lstStyle/>
          <a:p>
            <a:pPr lvl="0" algn="ctr" defTabSz="914400" eaLnBrk="0" fontAlgn="base" hangingPunct="0">
              <a:spcBef>
                <a:spcPct val="0"/>
              </a:spcBef>
              <a:spcAft>
                <a:spcPct val="0"/>
              </a:spcAft>
            </a:pPr>
            <a:r>
              <a:rPr lang="en-GB" altLang="en-US" sz="2800" b="1" dirty="0">
                <a:ln w="3175" cmpd="sng">
                  <a:noFill/>
                </a:ln>
                <a:solidFill>
                  <a:srgbClr val="800000"/>
                </a:solidFill>
                <a:latin typeface="inherit"/>
                <a:ea typeface="Times New Roman" panose="02020603050405020304" pitchFamily="18" charset="0"/>
                <a:cs typeface="Times New Roman" panose="02020603050405020304" pitchFamily="18" charset="0"/>
              </a:rPr>
              <a:t>Figure 2: Different RAMs of type Double Data Rate (DDR) [3]</a:t>
            </a:r>
          </a:p>
        </p:txBody>
      </p:sp>
      <p:pic>
        <p:nvPicPr>
          <p:cNvPr id="34" name="Picture 33"/>
          <p:cNvPicPr/>
          <p:nvPr/>
        </p:nvPicPr>
        <p:blipFill rotWithShape="1">
          <a:blip r:embed="rId2">
            <a:extLst>
              <a:ext uri="{BEBA8EAE-BF5A-486C-A8C5-ECC9F3942E4B}">
                <a14:imgProps xmlns:a14="http://schemas.microsoft.com/office/drawing/2010/main">
                  <a14:imgLayer r:embed="rId3">
                    <a14:imgEffect>
                      <a14:sharpenSoften amount="25000"/>
                    </a14:imgEffect>
                  </a14:imgLayer>
                </a14:imgProps>
              </a:ext>
            </a:extLst>
          </a:blip>
          <a:srcRect l="18495" t="18136" r="43339" b="13637"/>
          <a:stretch/>
        </p:blipFill>
        <p:spPr bwMode="auto">
          <a:xfrm>
            <a:off x="3767772" y="851158"/>
            <a:ext cx="4656455" cy="467995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8515832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a:r>
              <a:rPr lang="en-GB" b="1" dirty="0">
                <a:solidFill>
                  <a:srgbClr val="800000"/>
                </a:solidFill>
                <a:latin typeface="inherit"/>
                <a:ea typeface="Times New Roman" panose="02020603050405020304" pitchFamily="18" charset="0"/>
                <a:cs typeface="Times New Roman" panose="02020603050405020304" pitchFamily="18" charset="0"/>
              </a:rPr>
              <a:t>References:</a:t>
            </a:r>
          </a:p>
        </p:txBody>
      </p:sp>
      <p:sp>
        <p:nvSpPr>
          <p:cNvPr id="3" name="Content Placeholder 2"/>
          <p:cNvSpPr>
            <a:spLocks noGrp="1"/>
          </p:cNvSpPr>
          <p:nvPr>
            <p:ph idx="1"/>
          </p:nvPr>
        </p:nvSpPr>
        <p:spPr>
          <a:xfrm>
            <a:off x="1295401" y="2488692"/>
            <a:ext cx="9601196" cy="2915821"/>
          </a:xfrm>
        </p:spPr>
        <p:txBody>
          <a:bodyPr>
            <a:normAutofit/>
          </a:bodyPr>
          <a:lstStyle/>
          <a:p>
            <a:pPr marL="450850" indent="-450850">
              <a:lnSpc>
                <a:spcPct val="115000"/>
              </a:lnSpc>
              <a:spcAft>
                <a:spcPts val="0"/>
              </a:spcAft>
              <a:buNone/>
            </a:pPr>
            <a:r>
              <a:rPr lang="en-GB" dirty="0">
                <a:latin typeface="Times New Roman" panose="02020603050405020304" pitchFamily="18" charset="0"/>
                <a:ea typeface="Calibri" panose="020F0502020204030204" pitchFamily="34" charset="0"/>
                <a:cs typeface="Arial" panose="020B0604020202020204" pitchFamily="34" charset="0"/>
              </a:rPr>
              <a:t>[1] https://ecomputernotes.com/fundamental/input-output-and-memory/what-are-the-different-types-of-ram-explain-in-detail</a:t>
            </a:r>
          </a:p>
          <a:p>
            <a:pPr marL="450850" indent="-450850">
              <a:lnSpc>
                <a:spcPct val="115000"/>
              </a:lnSpc>
              <a:spcAft>
                <a:spcPts val="0"/>
              </a:spcAft>
              <a:buNone/>
            </a:pPr>
            <a:r>
              <a:rPr lang="en-GB" dirty="0">
                <a:latin typeface="Times New Roman" panose="02020603050405020304" pitchFamily="18" charset="0"/>
                <a:ea typeface="Calibri" panose="020F0502020204030204" pitchFamily="34" charset="0"/>
                <a:cs typeface="Arial" panose="020B0604020202020204" pitchFamily="34" charset="0"/>
              </a:rPr>
              <a:t>[2] https://www.guru99.com/different-types-ram-random-access-memory.html?fbclid=IwAR38uXeJTm9i32v3zw09uw-b3amS4t9-M7XCZFYLiC7ckzU32rOS8rpFwp4</a:t>
            </a:r>
          </a:p>
          <a:p>
            <a:pPr marL="450850" indent="-450850">
              <a:lnSpc>
                <a:spcPct val="115000"/>
              </a:lnSpc>
              <a:spcAft>
                <a:spcPts val="0"/>
              </a:spcAft>
              <a:buNone/>
            </a:pPr>
            <a:r>
              <a:rPr lang="en-GB" dirty="0">
                <a:latin typeface="Times New Roman" panose="02020603050405020304" pitchFamily="18" charset="0"/>
                <a:ea typeface="Calibri" panose="020F0502020204030204" pitchFamily="34" charset="0"/>
                <a:cs typeface="Arial" panose="020B0604020202020204" pitchFamily="34" charset="0"/>
              </a:rPr>
              <a:t>[3] https://techlog360.com/ddr1-ddr2-ddr3-ddr4-ram-differences/</a:t>
            </a:r>
          </a:p>
        </p:txBody>
      </p:sp>
    </p:spTree>
    <p:extLst>
      <p:ext uri="{BB962C8B-B14F-4D97-AF65-F5344CB8AC3E}">
        <p14:creationId xmlns:p14="http://schemas.microsoft.com/office/powerpoint/2010/main" val="36400304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0887" y="1857829"/>
            <a:ext cx="9601196" cy="3152016"/>
          </a:xfrm>
          <a:solidFill>
            <a:schemeClr val="bg1">
              <a:lumMod val="95000"/>
            </a:schemeClr>
          </a:solidFill>
          <a:ln>
            <a:solidFill>
              <a:schemeClr val="tx1"/>
            </a:solidFill>
          </a:ln>
        </p:spPr>
        <p:txBody>
          <a:bodyPr>
            <a:normAutofit/>
          </a:bodyPr>
          <a:lstStyle/>
          <a:p>
            <a:r>
              <a:rPr lang="en-GB" sz="6000" b="1" dirty="0" smtClean="0"/>
              <a:t>Wish You All the Best</a:t>
            </a:r>
            <a:endParaRPr lang="en-GB" sz="6000" b="1" dirty="0"/>
          </a:p>
        </p:txBody>
      </p:sp>
    </p:spTree>
    <p:extLst>
      <p:ext uri="{BB962C8B-B14F-4D97-AF65-F5344CB8AC3E}">
        <p14:creationId xmlns:p14="http://schemas.microsoft.com/office/powerpoint/2010/main" val="14285580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1972</TotalTime>
  <Words>516</Words>
  <Application>Microsoft Office PowerPoint</Application>
  <PresentationFormat>Widescreen</PresentationFormat>
  <Paragraphs>41</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Calibri</vt:lpstr>
      <vt:lpstr>Garamond</vt:lpstr>
      <vt:lpstr>inherit</vt:lpstr>
      <vt:lpstr>Times New Roman</vt:lpstr>
      <vt:lpstr>Organic</vt:lpstr>
      <vt:lpstr>RAM TYPES</vt:lpstr>
      <vt:lpstr>There are two main types of RAM:</vt:lpstr>
      <vt:lpstr>PowerPoint Presentation</vt:lpstr>
      <vt:lpstr>Other RAM Types:</vt:lpstr>
      <vt:lpstr>PowerPoint Presentation</vt:lpstr>
      <vt:lpstr>PowerPoint Presentation</vt:lpstr>
      <vt:lpstr>References:</vt:lpstr>
      <vt:lpstr>Wish You All the Best</vt:lpstr>
    </vt:vector>
  </TitlesOfParts>
  <Company>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MATLAB</dc:title>
  <dc:creator>User</dc:creator>
  <cp:lastModifiedBy>User</cp:lastModifiedBy>
  <cp:revision>182</cp:revision>
  <dcterms:created xsi:type="dcterms:W3CDTF">2020-12-04T20:16:23Z</dcterms:created>
  <dcterms:modified xsi:type="dcterms:W3CDTF">2022-03-18T15:21:23Z</dcterms:modified>
</cp:coreProperties>
</file>