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404" r:id="rId4"/>
    <p:sldId id="379" r:id="rId5"/>
    <p:sldId id="405" r:id="rId6"/>
    <p:sldId id="382" r:id="rId7"/>
    <p:sldId id="31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6/3/2021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033517"/>
            <a:ext cx="6815669" cy="887105"/>
          </a:xfrm>
        </p:spPr>
        <p:txBody>
          <a:bodyPr/>
          <a:lstStyle/>
          <a:p>
            <a:r>
              <a:rPr lang="en-GB" sz="4200" b="1" dirty="0" smtClean="0"/>
              <a:t>WINDOWS </a:t>
            </a:r>
            <a:r>
              <a:rPr lang="en-GB" sz="4200" b="1" dirty="0" smtClean="0"/>
              <a:t>ACCESSORIES</a:t>
            </a:r>
            <a:endParaRPr lang="en-GB" sz="42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800000"/>
                </a:solidFill>
                <a:latin typeface="inherit"/>
                <a:ea typeface="Times New Roman" panose="02020603050405020304" pitchFamily="18" charset="0"/>
                <a:cs typeface="Times New Roman" panose="02020603050405020304" pitchFamily="18" charset="0"/>
              </a:rPr>
              <a:t>Windows </a:t>
            </a:r>
            <a:r>
              <a:rPr lang="en-GB" b="1" dirty="0">
                <a:solidFill>
                  <a:srgbClr val="800000"/>
                </a:solidFill>
                <a:latin typeface="inherit"/>
                <a:ea typeface="Times New Roman" panose="02020603050405020304" pitchFamily="18" charset="0"/>
                <a:cs typeface="Times New Roman" panose="02020603050405020304" pitchFamily="18" charset="0"/>
              </a:rPr>
              <a:t>Accessories</a:t>
            </a:r>
          </a:p>
        </p:txBody>
      </p:sp>
      <p:sp>
        <p:nvSpPr>
          <p:cNvPr id="3" name="Content Placeholder 2"/>
          <p:cNvSpPr>
            <a:spLocks noGrp="1"/>
          </p:cNvSpPr>
          <p:nvPr>
            <p:ph idx="1"/>
          </p:nvPr>
        </p:nvSpPr>
        <p:spPr>
          <a:xfrm>
            <a:off x="1295401" y="2488692"/>
            <a:ext cx="9601196" cy="3707392"/>
          </a:xfrm>
        </p:spPr>
        <p:txBody>
          <a:bodyPr>
            <a:noAutofit/>
          </a:bodyPr>
          <a:lstStyle/>
          <a:p>
            <a:pPr marL="0" lvl="0" indent="0" algn="just">
              <a:lnSpc>
                <a:spcPct val="107000"/>
              </a:lnSpc>
              <a:spcBef>
                <a:spcPts val="600"/>
              </a:spcBef>
              <a:spcAft>
                <a:spcPts val="0"/>
              </a:spcAft>
              <a:buClrTx/>
              <a:buSzTx/>
              <a:buNone/>
            </a:pPr>
            <a:r>
              <a:rPr lang="en-GB" sz="2800" dirty="0">
                <a:solidFill>
                  <a:prstClr val="black"/>
                </a:solidFill>
                <a:latin typeface="Times New Roman" panose="02020603050405020304" pitchFamily="18" charset="0"/>
                <a:ea typeface="Calibri" panose="020F0502020204030204" pitchFamily="34" charset="0"/>
                <a:cs typeface="Arial" panose="020B0604020202020204" pitchFamily="34" charset="0"/>
              </a:rPr>
              <a:t>“Along with the shiny new Store apps, Windows 10 comes with several useful desktop apps that have been around for a long time and perform a lot of useful  functions. (For that reason, they’re frequently referred to as tools or utilities.) These apps (and others) are available from the Windows Accessories folder in the app list on the Start menu:</a:t>
            </a:r>
            <a:endParaRPr lang="en-GB" sz="28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rotWithShape="1">
          <a:blip r:embed="rId2"/>
          <a:srcRect l="17737" t="52131" r="74974" b="38430"/>
          <a:stretch/>
        </p:blipFill>
        <p:spPr bwMode="auto">
          <a:xfrm>
            <a:off x="5663999" y="5566520"/>
            <a:ext cx="864000" cy="62956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859809" y="655091"/>
            <a:ext cx="10440537" cy="5704764"/>
          </a:xfrm>
          <a:prstGeom prst="rect">
            <a:avLst/>
          </a:prstGeom>
        </p:spPr>
        <p:txBody>
          <a:bodyPr>
            <a:normAutofit fontScale="700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07000"/>
              </a:lnSpc>
              <a:spcBef>
                <a:spcPts val="600"/>
              </a:spcBef>
              <a:buNone/>
            </a:pPr>
            <a:r>
              <a:rPr lang="en-GB" b="1" dirty="0" smtClean="0">
                <a:latin typeface="Times New Roman" panose="02020603050405020304" pitchFamily="18" charset="0"/>
                <a:ea typeface="Calibri" panose="020F0502020204030204" pitchFamily="34" charset="0"/>
                <a:cs typeface="Arial" panose="020B0604020202020204" pitchFamily="34" charset="0"/>
              </a:rPr>
              <a:t>Math </a:t>
            </a:r>
            <a:r>
              <a:rPr lang="en-GB" b="1" dirty="0">
                <a:latin typeface="Times New Roman" panose="02020603050405020304" pitchFamily="18" charset="0"/>
                <a:ea typeface="Calibri" panose="020F0502020204030204" pitchFamily="34" charset="0"/>
                <a:cs typeface="Arial" panose="020B0604020202020204" pitchFamily="34" charset="0"/>
              </a:rPr>
              <a:t>Input Panel</a:t>
            </a:r>
            <a:r>
              <a:rPr lang="en-GB" dirty="0">
                <a:latin typeface="Times New Roman" panose="02020603050405020304" pitchFamily="18" charset="0"/>
                <a:ea typeface="Calibri" panose="020F0502020204030204" pitchFamily="34" charset="0"/>
                <a:cs typeface="Arial" panose="020B0604020202020204" pitchFamily="34" charset="0"/>
              </a:rPr>
              <a:t> You can use Math Input Panel, which was originally designed for tablet PC users, to convert simple and complex mathematic equations from touchscreen input to text.</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Notepad</a:t>
            </a:r>
            <a:r>
              <a:rPr lang="en-GB" dirty="0">
                <a:latin typeface="Times New Roman" panose="02020603050405020304" pitchFamily="18" charset="0"/>
                <a:ea typeface="Calibri" panose="020F0502020204030204" pitchFamily="34" charset="0"/>
                <a:cs typeface="Arial" panose="020B0604020202020204" pitchFamily="34" charset="0"/>
              </a:rPr>
              <a:t> You can use this simple text editor to edit unformatted documents or HTML files.</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Paint 3D</a:t>
            </a:r>
            <a:r>
              <a:rPr lang="en-GB" dirty="0">
                <a:latin typeface="Times New Roman" panose="02020603050405020304" pitchFamily="18" charset="0"/>
                <a:ea typeface="Calibri" panose="020F0502020204030204" pitchFamily="34" charset="0"/>
                <a:cs typeface="Arial" panose="020B0604020202020204" pitchFamily="34" charset="0"/>
              </a:rPr>
              <a:t> You can use this exciting new graphics app (which replaces the traditional Paint app) to create and edit three-dimensional images.</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Quick Assist</a:t>
            </a:r>
            <a:r>
              <a:rPr lang="en-GB" dirty="0">
                <a:latin typeface="Times New Roman" panose="02020603050405020304" pitchFamily="18" charset="0"/>
                <a:ea typeface="Calibri" panose="020F0502020204030204" pitchFamily="34" charset="0"/>
                <a:cs typeface="Arial" panose="020B0604020202020204" pitchFamily="34" charset="0"/>
              </a:rPr>
              <a:t> You can use this app to share control of your computer with another person, or take control of another person’s computer (with his or her explicit approval) for the purpose of providing technical support.</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Snipping Tool</a:t>
            </a:r>
            <a:r>
              <a:rPr lang="en-GB" dirty="0">
                <a:latin typeface="Times New Roman" panose="02020603050405020304" pitchFamily="18" charset="0"/>
                <a:ea typeface="Calibri" panose="020F0502020204030204" pitchFamily="34" charset="0"/>
                <a:cs typeface="Arial" panose="020B0604020202020204" pitchFamily="34" charset="0"/>
              </a:rPr>
              <a:t> You can use this tool to capture an image of a screen area and then annotate it with handwritten notes, save it as a .gif, .jpg, .</a:t>
            </a:r>
            <a:r>
              <a:rPr lang="en-GB" dirty="0" err="1">
                <a:latin typeface="Times New Roman" panose="02020603050405020304" pitchFamily="18" charset="0"/>
                <a:ea typeface="Calibri" panose="020F0502020204030204" pitchFamily="34" charset="0"/>
                <a:cs typeface="Arial" panose="020B0604020202020204" pitchFamily="34" charset="0"/>
              </a:rPr>
              <a:t>mht</a:t>
            </a:r>
            <a:r>
              <a:rPr lang="en-GB" dirty="0">
                <a:latin typeface="Times New Roman" panose="02020603050405020304" pitchFamily="18" charset="0"/>
                <a:ea typeface="Calibri" panose="020F0502020204030204" pitchFamily="34" charset="0"/>
                <a:cs typeface="Arial" panose="020B0604020202020204" pitchFamily="34" charset="0"/>
              </a:rPr>
              <a:t>, or .</a:t>
            </a:r>
            <a:r>
              <a:rPr lang="en-GB" dirty="0" err="1">
                <a:latin typeface="Times New Roman" panose="02020603050405020304" pitchFamily="18" charset="0"/>
                <a:ea typeface="Calibri" panose="020F0502020204030204" pitchFamily="34" charset="0"/>
                <a:cs typeface="Arial" panose="020B0604020202020204" pitchFamily="34" charset="0"/>
              </a:rPr>
              <a:t>png</a:t>
            </a:r>
            <a:r>
              <a:rPr lang="en-GB" dirty="0">
                <a:latin typeface="Times New Roman" panose="02020603050405020304" pitchFamily="18" charset="0"/>
                <a:ea typeface="Calibri" panose="020F0502020204030204" pitchFamily="34" charset="0"/>
                <a:cs typeface="Arial" panose="020B0604020202020204" pitchFamily="34" charset="0"/>
              </a:rPr>
              <a:t> file, and send it by email.</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Windows Fax and Scan</a:t>
            </a:r>
            <a:r>
              <a:rPr lang="en-GB" dirty="0">
                <a:latin typeface="Times New Roman" panose="02020603050405020304" pitchFamily="18" charset="0"/>
                <a:ea typeface="Calibri" panose="020F0502020204030204" pitchFamily="34" charset="0"/>
                <a:cs typeface="Arial" panose="020B0604020202020204" pitchFamily="34" charset="0"/>
              </a:rPr>
              <a:t> You can use this desktop app to send and receive faxes through an </a:t>
            </a:r>
            <a:r>
              <a:rPr lang="en-GB" dirty="0" err="1">
                <a:latin typeface="Times New Roman" panose="02020603050405020304" pitchFamily="18" charset="0"/>
                <a:ea typeface="Calibri" panose="020F0502020204030204" pitchFamily="34" charset="0"/>
                <a:cs typeface="Arial" panose="020B0604020202020204" pitchFamily="34" charset="0"/>
              </a:rPr>
              <a:t>analog</a:t>
            </a:r>
            <a:r>
              <a:rPr lang="en-GB" dirty="0">
                <a:latin typeface="Times New Roman" panose="02020603050405020304" pitchFamily="18" charset="0"/>
                <a:ea typeface="Calibri" panose="020F0502020204030204" pitchFamily="34" charset="0"/>
                <a:cs typeface="Arial" panose="020B0604020202020204" pitchFamily="34" charset="0"/>
              </a:rPr>
              <a:t> phone line and a modem, or through a fax server. If a scanner is connected to your computer, you can also use Windows Fax And Scan to scan text documents and graphics to your computer as digital files that you can then send as faxes or email message attachments. The Scan app that also comes with Windows 10 is a more modern Store app that does the same thing.</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WordPad</a:t>
            </a:r>
            <a:r>
              <a:rPr lang="en-GB" dirty="0">
                <a:latin typeface="Times New Roman" panose="02020603050405020304" pitchFamily="18" charset="0"/>
                <a:ea typeface="Calibri" panose="020F0502020204030204" pitchFamily="34" charset="0"/>
                <a:cs typeface="Arial" panose="020B0604020202020204" pitchFamily="34" charset="0"/>
              </a:rPr>
              <a:t> You can use this word-processing app to work with documents that include rich text formatting and character and paragraph styles.” [1]</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Sticky Notes</a:t>
            </a:r>
            <a:r>
              <a:rPr lang="en-GB" dirty="0">
                <a:latin typeface="Times New Roman" panose="02020603050405020304" pitchFamily="18" charset="0"/>
                <a:ea typeface="Calibri" panose="020F0502020204030204" pitchFamily="34" charset="0"/>
                <a:cs typeface="Arial" panose="020B0604020202020204" pitchFamily="34" charset="0"/>
              </a:rPr>
              <a:t> “You can use this app to attach electronic notes to your computer desktop in the same way you’d stick the paper version of a sticky note to your physical desktop.” [1]</a:t>
            </a: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r>
              <a:rPr lang="en-GB" dirty="0">
                <a:latin typeface="Times New Roman" panose="02020603050405020304" pitchFamily="18" charset="0"/>
                <a:ea typeface="Calibri" panose="020F0502020204030204" pitchFamily="34" charset="0"/>
                <a:cs typeface="Arial" panose="020B0604020202020204" pitchFamily="34" charset="0"/>
              </a:rPr>
              <a:t>“Other tried and true accessories include Character Map, Remote Desktop Connection, Steps Recorder, and XPS Viewer. New accessories include 3D Builder and Print 3D, which support Paint 3D.” [1]</a:t>
            </a:r>
            <a:endParaRPr lang="en-GB" sz="1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16124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791572"/>
            <a:ext cx="9867332" cy="5622876"/>
          </a:xfrm>
          <a:prstGeom prst="rect">
            <a:avLst/>
          </a:prstGeom>
        </p:spPr>
        <p:txBody>
          <a:bodyPr>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07000"/>
              </a:lnSpc>
              <a:spcBef>
                <a:spcPts val="600"/>
              </a:spcBef>
              <a:buNone/>
            </a:pPr>
            <a:r>
              <a:rPr lang="en-GB" b="1" dirty="0" smtClean="0">
                <a:latin typeface="Times New Roman" panose="02020603050405020304" pitchFamily="18" charset="0"/>
                <a:ea typeface="Calibri" panose="020F0502020204030204" pitchFamily="34" charset="0"/>
                <a:cs typeface="Arial" panose="020B0604020202020204" pitchFamily="34" charset="0"/>
              </a:rPr>
              <a:t>Paint</a:t>
            </a:r>
            <a:r>
              <a:rPr lang="en-GB" dirty="0" smtClean="0">
                <a:latin typeface="Times New Roman" panose="02020603050405020304" pitchFamily="18" charset="0"/>
                <a:ea typeface="Calibri" panose="020F0502020204030204" pitchFamily="34" charset="0"/>
                <a:cs typeface="Arial" panose="020B0604020202020204" pitchFamily="34" charset="0"/>
              </a:rPr>
              <a:t> </a:t>
            </a:r>
            <a:r>
              <a:rPr lang="en-GB" dirty="0">
                <a:latin typeface="Times New Roman" panose="02020603050405020304" pitchFamily="18" charset="0"/>
                <a:ea typeface="Calibri" panose="020F0502020204030204" pitchFamily="34" charset="0"/>
                <a:cs typeface="Arial" panose="020B0604020202020204" pitchFamily="34" charset="0"/>
              </a:rPr>
              <a:t>It is a well-known app that deals with images</a:t>
            </a:r>
            <a:r>
              <a:rPr lang="en-GB" dirty="0" smtClean="0">
                <a:latin typeface="Times New Roman" panose="02020603050405020304" pitchFamily="18" charset="0"/>
                <a:ea typeface="Calibri" panose="020F0502020204030204" pitchFamily="34" charset="0"/>
                <a:cs typeface="Arial" panose="020B0604020202020204" pitchFamily="34" charset="0"/>
              </a:rPr>
              <a:t>.</a:t>
            </a: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ctr">
              <a:lnSpc>
                <a:spcPct val="107000"/>
              </a:lnSpc>
              <a:spcBef>
                <a:spcPts val="600"/>
              </a:spcBef>
              <a:buNone/>
            </a:pPr>
            <a:endParaRPr lang="en-GB" sz="1800" b="1" dirty="0" smtClean="0">
              <a:latin typeface="Times New Roman" panose="02020603050405020304" pitchFamily="18" charset="0"/>
              <a:ea typeface="Calibri" panose="020F0502020204030204" pitchFamily="34" charset="0"/>
              <a:cs typeface="Arial" panose="020B0604020202020204" pitchFamily="34" charset="0"/>
            </a:endParaRPr>
          </a:p>
          <a:p>
            <a:pPr marL="0" indent="0" algn="ctr">
              <a:lnSpc>
                <a:spcPct val="107000"/>
              </a:lnSpc>
              <a:spcBef>
                <a:spcPts val="600"/>
              </a:spcBef>
              <a:buNone/>
            </a:pPr>
            <a:r>
              <a:rPr lang="en-GB" sz="1800" b="1" dirty="0" smtClean="0">
                <a:latin typeface="Times New Roman" panose="02020603050405020304" pitchFamily="18" charset="0"/>
                <a:ea typeface="Calibri" panose="020F0502020204030204" pitchFamily="34" charset="0"/>
                <a:cs typeface="Arial" panose="020B0604020202020204" pitchFamily="34" charset="0"/>
              </a:rPr>
              <a:t>Figure </a:t>
            </a:r>
            <a:r>
              <a:rPr lang="en-GB" sz="1800" b="1" dirty="0">
                <a:latin typeface="Times New Roman" panose="02020603050405020304" pitchFamily="18" charset="0"/>
                <a:ea typeface="Calibri" panose="020F0502020204030204" pitchFamily="34" charset="0"/>
                <a:cs typeface="Arial" panose="020B0604020202020204" pitchFamily="34" charset="0"/>
              </a:rPr>
              <a:t>1: Main window of Paint as shown in [2]</a:t>
            </a:r>
            <a:endParaRPr lang="en-GB" sz="14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rotWithShape="1">
          <a:blip r:embed="rId2"/>
          <a:srcRect l="3965" r="6147"/>
          <a:stretch/>
        </p:blipFill>
        <p:spPr bwMode="auto">
          <a:xfrm>
            <a:off x="2154000" y="1431324"/>
            <a:ext cx="7884000" cy="41422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02546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ontent Placeholder 2"/>
          <p:cNvSpPr txBox="1">
            <a:spLocks/>
          </p:cNvSpPr>
          <p:nvPr/>
        </p:nvSpPr>
        <p:spPr>
          <a:xfrm>
            <a:off x="1162334" y="709684"/>
            <a:ext cx="9867332" cy="5622876"/>
          </a:xfrm>
          <a:prstGeom prst="rect">
            <a:avLst/>
          </a:prstGeom>
        </p:spPr>
        <p:txBody>
          <a:bodyPr>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07000"/>
              </a:lnSpc>
              <a:spcBef>
                <a:spcPts val="600"/>
              </a:spcBef>
              <a:buNone/>
            </a:pPr>
            <a:r>
              <a:rPr lang="en-GB" b="1" dirty="0">
                <a:latin typeface="Times New Roman" panose="02020603050405020304" pitchFamily="18" charset="0"/>
                <a:ea typeface="Calibri" panose="020F0502020204030204" pitchFamily="34" charset="0"/>
                <a:cs typeface="Arial" panose="020B0604020202020204" pitchFamily="34" charset="0"/>
              </a:rPr>
              <a:t>Table 1: Detailed descriptions as exactly given in [2] </a:t>
            </a:r>
            <a:endParaRPr lang="en-GB" b="1" dirty="0" smtClean="0">
              <a:latin typeface="Times New Roman" panose="02020603050405020304" pitchFamily="18" charset="0"/>
              <a:ea typeface="Calibri" panose="020F0502020204030204" pitchFamily="34" charset="0"/>
              <a:cs typeface="Arial" panose="020B0604020202020204" pitchFamily="34" charset="0"/>
            </a:endParaRPr>
          </a:p>
          <a:p>
            <a:pPr marL="0" indent="0" algn="ctr">
              <a:lnSpc>
                <a:spcPct val="107000"/>
              </a:lnSpc>
              <a:spcBef>
                <a:spcPts val="600"/>
              </a:spcBef>
              <a:buNone/>
            </a:pPr>
            <a:endParaRPr lang="en-GB" sz="1800" dirty="0">
              <a:latin typeface="Calibri" panose="020F0502020204030204" pitchFamily="34"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smtClean="0">
              <a:latin typeface="Times New Roman" panose="02020603050405020304" pitchFamily="18" charset="0"/>
              <a:ea typeface="Calibri" panose="020F0502020204030204" pitchFamily="34" charset="0"/>
              <a:cs typeface="Arial" panose="020B0604020202020204" pitchFamily="34" charset="0"/>
            </a:endParaRPr>
          </a:p>
          <a:p>
            <a:pPr marL="0" indent="0" algn="ctr">
              <a:lnSpc>
                <a:spcPct val="107000"/>
              </a:lnSpc>
              <a:spcBef>
                <a:spcPts val="600"/>
              </a:spcBef>
              <a:buNone/>
            </a:pPr>
            <a:endParaRPr lang="en-GB" sz="1800" b="1" dirty="0" smtClean="0">
              <a:latin typeface="Times New Roman" panose="02020603050405020304" pitchFamily="18" charset="0"/>
              <a:ea typeface="Calibri" panose="020F0502020204030204" pitchFamily="34" charset="0"/>
              <a:cs typeface="Arial" panose="020B0604020202020204" pitchFamily="34" charset="0"/>
            </a:endParaRPr>
          </a:p>
          <a:p>
            <a:pPr marL="0" indent="0" algn="just">
              <a:lnSpc>
                <a:spcPct val="107000"/>
              </a:lnSpc>
              <a:spcBef>
                <a:spcPts val="600"/>
              </a:spcBef>
              <a:buNone/>
            </a:pPr>
            <a:endParaRPr lang="en-GB" sz="1800" dirty="0">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652832"/>
              </p:ext>
            </p:extLst>
          </p:nvPr>
        </p:nvGraphicFramePr>
        <p:xfrm>
          <a:off x="877929" y="1278681"/>
          <a:ext cx="10436143" cy="4885965"/>
        </p:xfrm>
        <a:graphic>
          <a:graphicData uri="http://schemas.openxmlformats.org/drawingml/2006/table">
            <a:tbl>
              <a:tblPr/>
              <a:tblGrid>
                <a:gridCol w="1073779">
                  <a:extLst>
                    <a:ext uri="{9D8B030D-6E8A-4147-A177-3AD203B41FA5}">
                      <a16:colId xmlns:a16="http://schemas.microsoft.com/office/drawing/2014/main" val="452141769"/>
                    </a:ext>
                  </a:extLst>
                </a:gridCol>
                <a:gridCol w="5008728">
                  <a:extLst>
                    <a:ext uri="{9D8B030D-6E8A-4147-A177-3AD203B41FA5}">
                      <a16:colId xmlns:a16="http://schemas.microsoft.com/office/drawing/2014/main" val="2103489883"/>
                    </a:ext>
                  </a:extLst>
                </a:gridCol>
                <a:gridCol w="4353636">
                  <a:extLst>
                    <a:ext uri="{9D8B030D-6E8A-4147-A177-3AD203B41FA5}">
                      <a16:colId xmlns:a16="http://schemas.microsoft.com/office/drawing/2014/main" val="3709539945"/>
                    </a:ext>
                  </a:extLst>
                </a:gridCol>
              </a:tblGrid>
              <a:tr h="146403">
                <a:tc>
                  <a:txBody>
                    <a:bodyPr/>
                    <a:lstStyle/>
                    <a:p>
                      <a:pPr algn="ctr">
                        <a:lnSpc>
                          <a:spcPct val="100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Control</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600"/>
                        </a:spcAft>
                      </a:pPr>
                      <a:r>
                        <a:rPr lang="en-GB" sz="1400" b="1">
                          <a:effectLst/>
                          <a:latin typeface="Times New Roman" panose="02020603050405020304" pitchFamily="18" charset="0"/>
                          <a:ea typeface="Calibri" panose="020F0502020204030204" pitchFamily="34" charset="0"/>
                          <a:cs typeface="Arial" panose="020B0604020202020204" pitchFamily="34" charset="0"/>
                        </a:rPr>
                        <a:t>What does it do?</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Bef>
                          <a:spcPts val="600"/>
                        </a:spcBef>
                        <a:spcAft>
                          <a:spcPts val="600"/>
                        </a:spcAft>
                      </a:pPr>
                      <a:r>
                        <a:rPr lang="en-GB" sz="1400" b="1" dirty="0">
                          <a:effectLst/>
                          <a:latin typeface="Times New Roman" panose="02020603050405020304" pitchFamily="18" charset="0"/>
                          <a:ea typeface="Calibri" panose="020F0502020204030204" pitchFamily="34" charset="0"/>
                          <a:cs typeface="Arial" panose="020B0604020202020204" pitchFamily="34" charset="0"/>
                        </a:rPr>
                        <a:t>When do I use it?</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2546651"/>
                  </a:ext>
                </a:extLst>
              </a:tr>
              <a:tr h="292805">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Quick Action Tool Bar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Contains commonly used tools like Undo and Save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Used when needed as a quick resource.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0737958"/>
                  </a:ext>
                </a:extLst>
              </a:tr>
              <a:tr h="292805">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Title Bar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Contains the current file name and the application name.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To confirm the file name that the application is working 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3144048"/>
                  </a:ext>
                </a:extLst>
              </a:tr>
              <a:tr h="292805">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Border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Edge of the Application Window including the corners.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Used when the window size is manually adjusted.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3474669"/>
                  </a:ext>
                </a:extLst>
              </a:tr>
              <a:tr h="439238">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Minimize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Removes the window from the desktop and minimizes it on the Task Bar.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To keep the application active but not visible.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5928451"/>
                  </a:ext>
                </a:extLst>
              </a:tr>
              <a:tr h="585640">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Maximize / Restore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Expands the window to full screen size (maximize) or reduces the window to the previous size (restore).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When it’s easier to work in a full screen mode.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194743"/>
                  </a:ext>
                </a:extLst>
              </a:tr>
              <a:tr h="585640">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Close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Removes the window from the desktop. If changes were made, it will ask if you want to save the file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When you are finished working with the application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8267952"/>
                  </a:ext>
                </a:extLst>
              </a:tr>
              <a:tr h="439238">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Tabs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Used to select the Ribbon containing tools related to the tab name.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When you are selecting tools for use with the application.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7824333"/>
                  </a:ext>
                </a:extLst>
              </a:tr>
              <a:tr h="439238">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Ribbon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A set of tools displayed when you select the Application Tab.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To display tools needed to work with application.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07268"/>
                  </a:ext>
                </a:extLst>
              </a:tr>
              <a:tr h="439238">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Group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A set of tools associate with a specific action or topic within the application.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When you need a specific tool from the ribbon.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589253"/>
                  </a:ext>
                </a:extLst>
              </a:tr>
              <a:tr h="292805">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Tool Button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A button the does a specific task within the application.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a:effectLst/>
                          <a:latin typeface="Times New Roman" panose="02020603050405020304" pitchFamily="18" charset="0"/>
                          <a:ea typeface="Calibri" panose="020F0502020204030204" pitchFamily="34" charset="0"/>
                          <a:cs typeface="Arial" panose="020B0604020202020204" pitchFamily="34" charset="0"/>
                        </a:rPr>
                        <a:t>When you need create or change the workspace.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3001251"/>
                  </a:ext>
                </a:extLst>
              </a:tr>
              <a:tr h="439238">
                <a:tc>
                  <a:txBody>
                    <a:bodyPr/>
                    <a:lstStyle/>
                    <a:p>
                      <a:pPr algn="just">
                        <a:lnSpc>
                          <a:spcPct val="100000"/>
                        </a:lnSpc>
                        <a:spcBef>
                          <a:spcPts val="600"/>
                        </a:spcBef>
                        <a:spcAft>
                          <a:spcPts val="600"/>
                        </a:spcAft>
                      </a:pPr>
                      <a:r>
                        <a:rPr lang="en-GB" sz="1400" i="1">
                          <a:effectLst/>
                          <a:latin typeface="Times New Roman" panose="02020603050405020304" pitchFamily="18" charset="0"/>
                          <a:ea typeface="Calibri" panose="020F0502020204030204" pitchFamily="34" charset="0"/>
                          <a:cs typeface="Arial" panose="020B0604020202020204" pitchFamily="34" charset="0"/>
                        </a:rPr>
                        <a:t>Work Surface </a:t>
                      </a:r>
                      <a:endParaRPr lang="en-GB" sz="120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An area within the application window where you perform the work. </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Bef>
                          <a:spcPts val="600"/>
                        </a:spcBef>
                        <a:spcAft>
                          <a:spcPts val="600"/>
                        </a:spcAft>
                      </a:pPr>
                      <a:r>
                        <a:rPr lang="en-GB" sz="1400" dirty="0">
                          <a:effectLst/>
                          <a:latin typeface="Times New Roman" panose="02020603050405020304" pitchFamily="18" charset="0"/>
                          <a:ea typeface="Calibri" panose="020F0502020204030204" pitchFamily="34" charset="0"/>
                          <a:cs typeface="Arial" panose="020B0604020202020204" pitchFamily="34" charset="0"/>
                        </a:rPr>
                        <a:t>Whenever you are working with the application.</a:t>
                      </a:r>
                      <a:endParaRPr lang="en-GB" sz="1200" dirty="0">
                        <a:effectLst/>
                        <a:latin typeface="Calibri" panose="020F0502020204030204" pitchFamily="34" charset="0"/>
                        <a:ea typeface="Calibri" panose="020F0502020204030204" pitchFamily="34" charset="0"/>
                        <a:cs typeface="Arial" panose="020B0604020202020204" pitchFamily="34" charset="0"/>
                      </a:endParaRPr>
                    </a:p>
                  </a:txBody>
                  <a:tcPr marL="43985" marR="439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2592973"/>
                  </a:ext>
                </a:extLst>
              </a:tr>
            </a:tbl>
          </a:graphicData>
        </a:graphic>
      </p:graphicFrame>
    </p:spTree>
    <p:extLst>
      <p:ext uri="{BB962C8B-B14F-4D97-AF65-F5344CB8AC3E}">
        <p14:creationId xmlns:p14="http://schemas.microsoft.com/office/powerpoint/2010/main" val="24351311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smtClean="0">
                <a:solidFill>
                  <a:srgbClr val="800000"/>
                </a:solidFill>
                <a:latin typeface="inherit"/>
                <a:ea typeface="Times New Roman" panose="02020603050405020304" pitchFamily="18" charset="0"/>
                <a:cs typeface="Times New Roman" panose="02020603050405020304" pitchFamily="18" charset="0"/>
              </a:rPr>
              <a:t>References:</a:t>
            </a:r>
            <a:endParaRPr lang="en-GB" b="1" dirty="0">
              <a:solidFill>
                <a:srgbClr val="800000"/>
              </a:solidFill>
              <a:latin typeface="inherit"/>
              <a:ea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236829" y="2488692"/>
            <a:ext cx="9718342" cy="3707392"/>
          </a:xfrm>
        </p:spPr>
        <p:txBody>
          <a:bodyPr>
            <a:normAutofit/>
          </a:bodyPr>
          <a:lstStyle/>
          <a:p>
            <a:pPr marL="0" indent="0" algn="just">
              <a:spcBef>
                <a:spcPts val="600"/>
              </a:spcBef>
              <a:buNone/>
            </a:pPr>
            <a:r>
              <a:rPr lang="en-GB" dirty="0">
                <a:solidFill>
                  <a:srgbClr val="000000"/>
                </a:solidFill>
                <a:latin typeface="Times New Roman" panose="02020603050405020304" pitchFamily="18" charset="0"/>
                <a:ea typeface="Calibri" panose="020F0502020204030204" pitchFamily="34" charset="0"/>
                <a:cs typeface="Trebuchet MS" panose="020B0603020202020204" pitchFamily="34" charset="0"/>
              </a:rPr>
              <a:t>[1]  Joan Lambert, “Windows 10 Step by Step”, Pearson Education, Inc. Second Edition, 2018.</a:t>
            </a:r>
            <a:endParaRPr lang="en-GB" sz="2000" dirty="0">
              <a:solidFill>
                <a:srgbClr val="000000"/>
              </a:solidFill>
              <a:latin typeface="Trebuchet MS" panose="020B0603020202020204" pitchFamily="34" charset="0"/>
              <a:ea typeface="Calibri" panose="020F0502020204030204" pitchFamily="34" charset="0"/>
              <a:cs typeface="Trebuchet MS" panose="020B0603020202020204" pitchFamily="34" charset="0"/>
            </a:endParaRPr>
          </a:p>
          <a:p>
            <a:pPr marL="0" indent="0">
              <a:spcBef>
                <a:spcPts val="600"/>
              </a:spcBef>
              <a:buNone/>
            </a:pPr>
            <a:r>
              <a:rPr lang="en-GB" dirty="0">
                <a:solidFill>
                  <a:srgbClr val="000000"/>
                </a:solidFill>
                <a:latin typeface="Times New Roman" panose="02020603050405020304" pitchFamily="18" charset="0"/>
                <a:ea typeface="Calibri" panose="020F0502020204030204" pitchFamily="34" charset="0"/>
                <a:cs typeface="Trebuchet MS" panose="020B0603020202020204" pitchFamily="34" charset="0"/>
              </a:rPr>
              <a:t>[2] https://pbdd.org/wp-content/uploads/2015/06/Windows-10-fundamentals-Module-1-20170101.pdf</a:t>
            </a:r>
            <a:endParaRPr lang="en-GB" sz="2000" dirty="0">
              <a:solidFill>
                <a:srgbClr val="000000"/>
              </a:solidFill>
              <a:latin typeface="Trebuchet MS" panose="020B0603020202020204" pitchFamily="34" charset="0"/>
              <a:ea typeface="Calibri" panose="020F0502020204030204" pitchFamily="34" charset="0"/>
              <a:cs typeface="Trebuchet MS" panose="020B0603020202020204" pitchFamily="34" charset="0"/>
            </a:endParaRPr>
          </a:p>
        </p:txBody>
      </p:sp>
    </p:spTree>
    <p:extLst>
      <p:ext uri="{BB962C8B-B14F-4D97-AF65-F5344CB8AC3E}">
        <p14:creationId xmlns:p14="http://schemas.microsoft.com/office/powerpoint/2010/main" val="2736808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2607</TotalTime>
  <Words>784</Words>
  <Application>Microsoft Office PowerPoint</Application>
  <PresentationFormat>Widescreen</PresentationFormat>
  <Paragraphs>78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Garamond</vt:lpstr>
      <vt:lpstr>inherit</vt:lpstr>
      <vt:lpstr>Times New Roman</vt:lpstr>
      <vt:lpstr>Trebuchet MS</vt:lpstr>
      <vt:lpstr>Organic</vt:lpstr>
      <vt:lpstr>WINDOWS ACCESSORIES</vt:lpstr>
      <vt:lpstr>Windows Accessories</vt:lpstr>
      <vt:lpstr>PowerPoint Presentation</vt:lpstr>
      <vt:lpstr>PowerPoint Presentation</vt:lpstr>
      <vt:lpstr>PowerPoint Presentation</vt:lpstr>
      <vt:lpstr>References:</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218</cp:revision>
  <dcterms:created xsi:type="dcterms:W3CDTF">2020-12-04T20:16:23Z</dcterms:created>
  <dcterms:modified xsi:type="dcterms:W3CDTF">2021-06-03T11:24:52Z</dcterms:modified>
</cp:coreProperties>
</file>